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61"/>
  </p:notesMasterIdLst>
  <p:handoutMasterIdLst>
    <p:handoutMasterId r:id="rId62"/>
  </p:handoutMasterIdLst>
  <p:sldIdLst>
    <p:sldId id="258" r:id="rId2"/>
    <p:sldId id="259" r:id="rId3"/>
    <p:sldId id="291" r:id="rId4"/>
    <p:sldId id="290" r:id="rId5"/>
    <p:sldId id="344" r:id="rId6"/>
    <p:sldId id="279" r:id="rId7"/>
    <p:sldId id="260" r:id="rId8"/>
    <p:sldId id="296" r:id="rId9"/>
    <p:sldId id="349" r:id="rId10"/>
    <p:sldId id="403" r:id="rId11"/>
    <p:sldId id="402" r:id="rId12"/>
    <p:sldId id="284" r:id="rId13"/>
    <p:sldId id="353" r:id="rId14"/>
    <p:sldId id="354" r:id="rId15"/>
    <p:sldId id="355" r:id="rId16"/>
    <p:sldId id="356" r:id="rId17"/>
    <p:sldId id="357" r:id="rId18"/>
    <p:sldId id="359" r:id="rId19"/>
    <p:sldId id="392" r:id="rId20"/>
    <p:sldId id="398" r:id="rId21"/>
    <p:sldId id="404" r:id="rId22"/>
    <p:sldId id="405" r:id="rId23"/>
    <p:sldId id="406" r:id="rId24"/>
    <p:sldId id="388" r:id="rId25"/>
    <p:sldId id="393" r:id="rId26"/>
    <p:sldId id="407" r:id="rId27"/>
    <p:sldId id="408" r:id="rId28"/>
    <p:sldId id="409" r:id="rId29"/>
    <p:sldId id="410" r:id="rId30"/>
    <p:sldId id="389" r:id="rId31"/>
    <p:sldId id="394" r:id="rId32"/>
    <p:sldId id="411" r:id="rId33"/>
    <p:sldId id="412" r:id="rId34"/>
    <p:sldId id="413" r:id="rId35"/>
    <p:sldId id="414" r:id="rId36"/>
    <p:sldId id="390" r:id="rId37"/>
    <p:sldId id="395" r:id="rId38"/>
    <p:sldId id="415" r:id="rId39"/>
    <p:sldId id="416" r:id="rId40"/>
    <p:sldId id="417" r:id="rId41"/>
    <p:sldId id="418" r:id="rId42"/>
    <p:sldId id="391" r:id="rId43"/>
    <p:sldId id="396" r:id="rId44"/>
    <p:sldId id="419" r:id="rId45"/>
    <p:sldId id="420" r:id="rId46"/>
    <p:sldId id="421" r:id="rId47"/>
    <p:sldId id="422" r:id="rId48"/>
    <p:sldId id="282" r:id="rId49"/>
    <p:sldId id="397" r:id="rId50"/>
    <p:sldId id="423" r:id="rId51"/>
    <p:sldId id="424" r:id="rId52"/>
    <p:sldId id="425" r:id="rId53"/>
    <p:sldId id="426" r:id="rId54"/>
    <p:sldId id="283" r:id="rId55"/>
    <p:sldId id="268" r:id="rId56"/>
    <p:sldId id="345" r:id="rId57"/>
    <p:sldId id="269" r:id="rId58"/>
    <p:sldId id="285" r:id="rId59"/>
    <p:sldId id="427" r:id="rId6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618" autoAdjust="0"/>
    <p:restoredTop sz="95118" autoAdjust="0"/>
  </p:normalViewPr>
  <p:slideViewPr>
    <p:cSldViewPr showGuides="1">
      <p:cViewPr>
        <p:scale>
          <a:sx n="64" d="100"/>
          <a:sy n="64" d="100"/>
        </p:scale>
        <p:origin x="48" y="48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sorterViewPr>
    <p:cViewPr>
      <p:scale>
        <a:sx n="65" d="100"/>
        <a:sy n="65" d="100"/>
      </p:scale>
      <p:origin x="0" y="-3030"/>
    </p:cViewPr>
  </p:sorter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427944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57115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688568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361EA825-958C-40CC-B6C2-93D3936B1617}" type="datetime1">
              <a:rPr lang="en-US" smtClean="0"/>
              <a:t>1/2/2022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83B65A2-590B-4E83-A316-9A8C8ED21035}" type="datetime1">
              <a:rPr lang="en-US" smtClean="0"/>
              <a:t>1/2/2022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4669325-6DAC-4338-BDA3-FF36921099BD}" type="datetime1">
              <a:rPr lang="en-US" smtClean="0"/>
              <a:t>1/2/2022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0AEB09-D1C5-452D-868B-2F136C7AA316}" type="datetime1">
              <a:rPr lang="en-US" smtClean="0"/>
              <a:t>1/2/2022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C359E6B3-786C-46C2-A1CC-379E64FB11CE}" type="datetime1">
              <a:rPr lang="en-US" smtClean="0"/>
              <a:t>1/2/2022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BF03339-64B2-46D4-81FA-5F57F9312A07}" type="datetime1">
              <a:rPr lang="en-US" smtClean="0"/>
              <a:t>1/2/2022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B98EFFD-5925-477C-9488-7F1B914030A7}" type="datetime1">
              <a:rPr lang="en-US" smtClean="0"/>
              <a:t>1/2/2022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8E163E8-4124-41AF-80A9-1E5EBF231276}" type="datetime1">
              <a:rPr lang="en-US" smtClean="0"/>
              <a:t>1/2/2022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3608F-FD6E-4CEA-BAE1-F733579EB7FD}" type="datetime1">
              <a:rPr lang="en-US" smtClean="0"/>
              <a:t>1/2/2022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BA13B31-ED0F-4544-B8BC-F953615E59A8}" type="datetime1">
              <a:rPr lang="en-US" smtClean="0"/>
              <a:t>1/2/2022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037A36C-B6CF-462F-83D9-CA80431C7D4B}" type="datetime1">
              <a:rPr lang="en-US" smtClean="0"/>
              <a:t>1/2/2022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16250677-D4A0-4990-86B8-D9E2D15D3C34}" type="datetime1">
              <a:rPr lang="en-US" smtClean="0"/>
              <a:t>1/2/2022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bigtsclass.weebly.com/"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iowaascd.org/index.php/members1/especially-you/central-office-functions-our-work"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iowaascd.org/index.php/events/2021-curriculum-leadership-academy/resources-8-functions-highly-effective-curriculum-lea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gtsclass.weebly.com/big-ts-masters-work.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9012" y="0"/>
            <a:ext cx="7008574" cy="2514600"/>
          </a:xfrm>
        </p:spPr>
        <p:txBody>
          <a:bodyPr/>
          <a:lstStyle/>
          <a:p>
            <a:r>
              <a:rPr lang="en-US" b="1" dirty="0">
                <a:latin typeface="Calibri" panose="020F0502020204030204" pitchFamily="34" charset="0"/>
                <a:cs typeface="Calibri" panose="020F0502020204030204" pitchFamily="34" charset="0"/>
              </a:rPr>
              <a:t>Timothy Tutt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Capstone Project</a:t>
            </a:r>
          </a:p>
        </p:txBody>
      </p:sp>
      <p:sp>
        <p:nvSpPr>
          <p:cNvPr id="3" name="Subtitle 2"/>
          <p:cNvSpPr>
            <a:spLocks noGrp="1"/>
          </p:cNvSpPr>
          <p:nvPr>
            <p:ph type="subTitle" idx="1"/>
          </p:nvPr>
        </p:nvSpPr>
        <p:spPr>
          <a:xfrm>
            <a:off x="4877038" y="5349794"/>
            <a:ext cx="7008574" cy="711200"/>
          </a:xfrm>
        </p:spPr>
        <p:txBody>
          <a:bodyPr>
            <a:normAutofit fontScale="85000" lnSpcReduction="20000"/>
          </a:bodyPr>
          <a:lstStyle/>
          <a:p>
            <a:r>
              <a:rPr lang="en-US" dirty="0">
                <a:latin typeface="Calibri" panose="020F0502020204030204" pitchFamily="34" charset="0"/>
                <a:cs typeface="Calibri" panose="020F0502020204030204" pitchFamily="34" charset="0"/>
              </a:rPr>
              <a:t>December  2021                                                                                                                                                                    </a:t>
            </a:r>
          </a:p>
          <a:p>
            <a:r>
              <a:rPr lang="en-US" dirty="0">
                <a:latin typeface="Calibri" panose="020F0502020204030204" pitchFamily="34" charset="0"/>
                <a:cs typeface="Calibri" panose="020F0502020204030204" pitchFamily="34" charset="0"/>
              </a:rPr>
              <a:t>                                                                                                                                                                                                                                                                                                                                                                                                                                                 </a:t>
            </a:r>
          </a:p>
        </p:txBody>
      </p:sp>
      <p:pic>
        <p:nvPicPr>
          <p:cNvPr id="5" name="Picture 4" descr="A person wearing a graduation gown&#10;&#10;Description automatically generated with medium confidence">
            <a:extLst>
              <a:ext uri="{FF2B5EF4-FFF2-40B4-BE49-F238E27FC236}">
                <a16:creationId xmlns:a16="http://schemas.microsoft.com/office/drawing/2014/main" id="{01BA87B8-298F-4C9F-9D07-45A52465CB10}"/>
              </a:ext>
            </a:extLst>
          </p:cNvPr>
          <p:cNvPicPr>
            <a:picLocks noChangeAspect="1"/>
          </p:cNvPicPr>
          <p:nvPr/>
        </p:nvPicPr>
        <p:blipFill rotWithShape="1">
          <a:blip r:embed="rId5">
            <a:extLst>
              <a:ext uri="{28A0092B-C50C-407E-A947-70E740481C1C}">
                <a14:useLocalDpi xmlns:a14="http://schemas.microsoft.com/office/drawing/2010/main" val="0"/>
              </a:ext>
            </a:extLst>
          </a:blip>
          <a:srcRect t="10869" b="23913"/>
          <a:stretch/>
        </p:blipFill>
        <p:spPr>
          <a:xfrm>
            <a:off x="-29297" y="0"/>
            <a:ext cx="4646612" cy="6858000"/>
          </a:xfrm>
          <a:prstGeom prst="rect">
            <a:avLst/>
          </a:prstGeom>
        </p:spPr>
      </p:pic>
      <p:sp>
        <p:nvSpPr>
          <p:cNvPr id="4" name="TextBox 3">
            <a:extLst>
              <a:ext uri="{FF2B5EF4-FFF2-40B4-BE49-F238E27FC236}">
                <a16:creationId xmlns:a16="http://schemas.microsoft.com/office/drawing/2014/main" id="{BE4367DB-C53F-4B81-977A-98C26B5523E7}"/>
              </a:ext>
            </a:extLst>
          </p:cNvPr>
          <p:cNvSpPr txBox="1"/>
          <p:nvPr/>
        </p:nvSpPr>
        <p:spPr>
          <a:xfrm>
            <a:off x="4882446" y="2806138"/>
            <a:ext cx="7005473" cy="2139047"/>
          </a:xfrm>
          <a:prstGeom prst="rect">
            <a:avLst/>
          </a:prstGeom>
          <a:noFill/>
        </p:spPr>
        <p:txBody>
          <a:bodyPr wrap="square" rtlCol="0">
            <a:spAutoFit/>
          </a:bodyPr>
          <a:lstStyle/>
          <a:p>
            <a:pPr>
              <a:lnSpc>
                <a:spcPct val="95000"/>
              </a:lnSpc>
            </a:pPr>
            <a:r>
              <a:rPr lang="en-US" sz="2800" b="1" i="1" dirty="0">
                <a:solidFill>
                  <a:schemeClr val="accent3">
                    <a:lumMod val="75000"/>
                  </a:schemeClr>
                </a:solidFill>
                <a:latin typeface="Calibri" panose="020F0502020204030204" pitchFamily="34" charset="0"/>
                <a:cs typeface="Calibri" panose="020F0502020204030204" pitchFamily="34" charset="0"/>
              </a:rPr>
              <a:t>Personal Reflections on the </a:t>
            </a:r>
          </a:p>
          <a:p>
            <a:pPr>
              <a:lnSpc>
                <a:spcPct val="95000"/>
              </a:lnSpc>
            </a:pPr>
            <a:r>
              <a:rPr lang="en-US" sz="2800" b="1" i="1" dirty="0">
                <a:solidFill>
                  <a:schemeClr val="accent3">
                    <a:lumMod val="75000"/>
                  </a:schemeClr>
                </a:solidFill>
                <a:latin typeface="Calibri" panose="020F0502020204030204" pitchFamily="34" charset="0"/>
                <a:cs typeface="Calibri" panose="020F0502020204030204" pitchFamily="34" charset="0"/>
              </a:rPr>
              <a:t>Eight Functions of Curriculum Leaders, </a:t>
            </a:r>
          </a:p>
          <a:p>
            <a:pPr>
              <a:lnSpc>
                <a:spcPct val="95000"/>
              </a:lnSpc>
            </a:pPr>
            <a:r>
              <a:rPr lang="en-US" sz="2800" b="1" i="1" dirty="0">
                <a:solidFill>
                  <a:schemeClr val="accent3">
                    <a:lumMod val="75000"/>
                  </a:schemeClr>
                </a:solidFill>
                <a:latin typeface="Calibri" panose="020F0502020204030204" pitchFamily="34" charset="0"/>
                <a:cs typeface="Calibri" panose="020F0502020204030204" pitchFamily="34" charset="0"/>
              </a:rPr>
              <a:t>as Learned from the </a:t>
            </a:r>
          </a:p>
          <a:p>
            <a:pPr>
              <a:lnSpc>
                <a:spcPct val="95000"/>
              </a:lnSpc>
            </a:pPr>
            <a:r>
              <a:rPr lang="en-US" sz="2800" b="1" i="1" dirty="0">
                <a:solidFill>
                  <a:schemeClr val="accent3">
                    <a:lumMod val="75000"/>
                  </a:schemeClr>
                </a:solidFill>
                <a:latin typeface="Calibri" panose="020F0502020204030204" pitchFamily="34" charset="0"/>
                <a:cs typeface="Calibri" panose="020F0502020204030204" pitchFamily="34" charset="0"/>
              </a:rPr>
              <a:t>Curriculum and Instruction – General Program at Northwest Missouri State University</a:t>
            </a:r>
          </a:p>
        </p:txBody>
      </p:sp>
      <p:pic>
        <p:nvPicPr>
          <p:cNvPr id="6" name="Recorded Sound">
            <a:hlinkClick r:id="" action="ppaction://media"/>
            <a:extLst>
              <a:ext uri="{FF2B5EF4-FFF2-40B4-BE49-F238E27FC236}">
                <a16:creationId xmlns:a16="http://schemas.microsoft.com/office/drawing/2014/main" id="{F10AE600-162B-44E5-B3F3-0DDEF0031E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2792" y="5943600"/>
            <a:ext cx="609600" cy="609600"/>
          </a:xfrm>
          <a:prstGeom prst="rect">
            <a:avLst/>
          </a:prstGeom>
        </p:spPr>
      </p:pic>
      <p:sp>
        <p:nvSpPr>
          <p:cNvPr id="7" name="Slide Number Placeholder 6">
            <a:extLst>
              <a:ext uri="{FF2B5EF4-FFF2-40B4-BE49-F238E27FC236}">
                <a16:creationId xmlns:a16="http://schemas.microsoft.com/office/drawing/2014/main" id="{0ED8C1C6-8E8F-4AE9-ADF5-DE31B9783DAD}"/>
              </a:ext>
            </a:extLst>
          </p:cNvPr>
          <p:cNvSpPr>
            <a:spLocks noGrp="1"/>
          </p:cNvSpPr>
          <p:nvPr>
            <p:ph type="sldNum" sz="quarter" idx="12"/>
          </p:nvPr>
        </p:nvSpPr>
        <p:spPr/>
        <p:txBody>
          <a:bodyPr/>
          <a:lstStyle/>
          <a:p>
            <a:fld id="{EB37DED6-D4C7-42EE-AB49-D2E39E64FDE4}" type="slidenum">
              <a:rPr lang="en-US" smtClean="0"/>
              <a:pPr/>
              <a:t>1</a:t>
            </a:fld>
            <a:endParaRPr lang="en-US"/>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advTm="24390">
        <p:fade/>
      </p:transition>
    </mc:Choice>
    <mc:Fallback xmlns="">
      <p:transition spd="med" advTm="243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Curriculum, Instruction, and Assessment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10</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692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Curriculum, Instruction, and Assessment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11</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3465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762000"/>
            <a:ext cx="7008574" cy="1927225"/>
          </a:xfrm>
        </p:spPr>
        <p:txBody>
          <a:bodyPr/>
          <a:lstStyle/>
          <a:p>
            <a:r>
              <a:rPr lang="en-US" sz="2000" b="1" dirty="0">
                <a:latin typeface="Calibri" panose="020F0502020204030204" pitchFamily="34" charset="0"/>
                <a:cs typeface="Calibri" panose="020F0502020204030204" pitchFamily="34" charset="0"/>
              </a:rPr>
              <a:t>FUNCTION 2:</a:t>
            </a:r>
            <a:br>
              <a:rPr lang="en-US"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Data Analysis</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27012" y="2819400"/>
            <a:ext cx="7008574" cy="2209800"/>
          </a:xfrm>
        </p:spPr>
        <p:txBody>
          <a:bodyPr>
            <a:normAutofit/>
          </a:bodyPr>
          <a:lstStyle/>
          <a:p>
            <a:r>
              <a:rPr lang="en-US" sz="2800" i="1" dirty="0">
                <a:latin typeface="Calibri" panose="020F0502020204030204" pitchFamily="34" charset="0"/>
                <a:cs typeface="Calibri" panose="020F0502020204030204" pitchFamily="34" charset="0"/>
              </a:rPr>
              <a:t>Working to assure the capacity of the system and the success of the students is their collaborative leadership in </a:t>
            </a:r>
            <a:r>
              <a:rPr lang="en-US" sz="2800" b="1" i="1" dirty="0">
                <a:latin typeface="Calibri" panose="020F0502020204030204" pitchFamily="34" charset="0"/>
                <a:cs typeface="Calibri" panose="020F0502020204030204" pitchFamily="34" charset="0"/>
              </a:rPr>
              <a:t>use of data to inform, implement, monitor, and evaluate results-based decisions</a:t>
            </a:r>
            <a:r>
              <a:rPr lang="en-US" sz="2800" i="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(Iowa ASCD, 2015, p. 2).</a:t>
            </a:r>
            <a:endParaRPr lang="en-US" sz="2200" dirty="0"/>
          </a:p>
        </p:txBody>
      </p:sp>
      <p:sp>
        <p:nvSpPr>
          <p:cNvPr id="4" name="TextBox 3">
            <a:extLst>
              <a:ext uri="{FF2B5EF4-FFF2-40B4-BE49-F238E27FC236}">
                <a16:creationId xmlns:a16="http://schemas.microsoft.com/office/drawing/2014/main" id="{101AF714-5312-4322-B251-BDBF33C742C8}"/>
              </a:ext>
            </a:extLst>
          </p:cNvPr>
          <p:cNvSpPr txBox="1"/>
          <p:nvPr/>
        </p:nvSpPr>
        <p:spPr>
          <a:xfrm>
            <a:off x="227012" y="5181600"/>
            <a:ext cx="6769112" cy="969496"/>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COURSES: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Academic Inquiry (EDUC 61-697)</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Data Literacy and Assessment (EDUC 61-641)</a:t>
            </a:r>
          </a:p>
        </p:txBody>
      </p:sp>
      <p:sp>
        <p:nvSpPr>
          <p:cNvPr id="6" name="Slide Number Placeholder 5">
            <a:extLst>
              <a:ext uri="{FF2B5EF4-FFF2-40B4-BE49-F238E27FC236}">
                <a16:creationId xmlns:a16="http://schemas.microsoft.com/office/drawing/2014/main" id="{20CFD9D7-CDED-4479-B4D2-AE577BB8461E}"/>
              </a:ext>
            </a:extLst>
          </p:cNvPr>
          <p:cNvSpPr>
            <a:spLocks noGrp="1"/>
          </p:cNvSpPr>
          <p:nvPr>
            <p:ph type="sldNum" sz="quarter" idx="12"/>
          </p:nvPr>
        </p:nvSpPr>
        <p:spPr/>
        <p:txBody>
          <a:bodyPr/>
          <a:lstStyle/>
          <a:p>
            <a:fld id="{EB37DED6-D4C7-42EE-AB49-D2E39E64FDE4}" type="slidenum">
              <a:rPr lang="en-US" smtClean="0"/>
              <a:pPr/>
              <a:t>12</a:t>
            </a:fld>
            <a:endParaRPr lang="en-US"/>
          </a:p>
        </p:txBody>
      </p:sp>
      <p:pic>
        <p:nvPicPr>
          <p:cNvPr id="12" name="Picture 11">
            <a:extLst>
              <a:ext uri="{FF2B5EF4-FFF2-40B4-BE49-F238E27FC236}">
                <a16:creationId xmlns:a16="http://schemas.microsoft.com/office/drawing/2014/main" id="{F905DD41-224A-4DC4-87BE-F4FF72ACEDE9}"/>
              </a:ext>
            </a:extLst>
          </p:cNvPr>
          <p:cNvPicPr>
            <a:picLocks noChangeAspect="1"/>
          </p:cNvPicPr>
          <p:nvPr/>
        </p:nvPicPr>
        <p:blipFill>
          <a:blip r:embed="rId2"/>
          <a:stretch>
            <a:fillRect/>
          </a:stretch>
        </p:blipFill>
        <p:spPr>
          <a:xfrm>
            <a:off x="7605175" y="-22123"/>
            <a:ext cx="4646613" cy="6858000"/>
          </a:xfrm>
          <a:prstGeom prst="rect">
            <a:avLst/>
          </a:prstGeom>
        </p:spPr>
      </p:pic>
    </p:spTree>
    <p:extLst>
      <p:ext uri="{BB962C8B-B14F-4D97-AF65-F5344CB8AC3E}">
        <p14:creationId xmlns:p14="http://schemas.microsoft.com/office/powerpoint/2010/main" val="233341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Data Analysis</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914400"/>
            <a:ext cx="10896600" cy="5439337"/>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2 states that curriculum leaders should “</a:t>
            </a:r>
            <a:r>
              <a:rPr lang="en-US" sz="2000" dirty="0">
                <a:latin typeface="Calibri" panose="020F0502020204030204" pitchFamily="34" charset="0"/>
                <a:cs typeface="Calibri" panose="020F0502020204030204" pitchFamily="34" charset="0"/>
              </a:rPr>
              <a:t>use data to inform, implement, monitor, and evaluate results-based decisions</a:t>
            </a:r>
            <a:r>
              <a:rPr lang="en-US" sz="1900" dirty="0">
                <a:latin typeface="Calibri" panose="020F0502020204030204" pitchFamily="34" charset="0"/>
                <a:cs typeface="Calibri" panose="020F0502020204030204" pitchFamily="34" charset="0"/>
              </a:rPr>
              <a:t>” (Iowa ASCD, 2015, p.2). </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13</a:t>
            </a:fld>
            <a:endParaRPr lang="en-US"/>
          </a:p>
        </p:txBody>
      </p:sp>
    </p:spTree>
    <p:extLst>
      <p:ext uri="{BB962C8B-B14F-4D97-AF65-F5344CB8AC3E}">
        <p14:creationId xmlns:p14="http://schemas.microsoft.com/office/powerpoint/2010/main" val="2198329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Data Analysis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14</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Tree>
    <p:extLst>
      <p:ext uri="{BB962C8B-B14F-4D97-AF65-F5344CB8AC3E}">
        <p14:creationId xmlns:p14="http://schemas.microsoft.com/office/powerpoint/2010/main" val="2003322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Data Analysis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15</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4524315"/>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The most important project of the whole course that has put all of my coursework into perspective has been this very assignment, the Capstone Project. Preparing for its completion led me to the realization that all of the courses align to the eight Functions of a Curriculum Leader. Making that major connection made the work from all the courses have meaning and purpose. There are times when teachers are asked to complete certain tasks. When given those tasks, I often ponder who benefits more, the person giving the task, or our students?</a:t>
            </a:r>
          </a:p>
          <a:p>
            <a:pPr marL="0" indent="0">
              <a:lnSpc>
                <a:spcPct val="100000"/>
              </a:lnSpc>
              <a:spcBef>
                <a:spcPts val="0"/>
              </a:spcBef>
              <a:buFont typeface="Arial" pitchFamily="34" charset="0"/>
              <a:buNone/>
            </a:pP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Function 1 focuses on the necessity for curriculum leaders to develop their own capacity to understand the importance of collaboration and facilitation between stakeholders in the development, implementation, and evaluation of curriculum, instruction, and assessment. This Capstone Project is the bow and wrapping of a gift of learning about the many components inside a big box labeled “Master of Science in Education: Curriculum and Instruction components inside.” This Capstone Project is my summary of learnings and take-aways that provide a template for how I proceed as a curriculum leader.</a:t>
            </a: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Tree>
    <p:extLst>
      <p:ext uri="{BB962C8B-B14F-4D97-AF65-F5344CB8AC3E}">
        <p14:creationId xmlns:p14="http://schemas.microsoft.com/office/powerpoint/2010/main" val="4649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Data Analysis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16</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4524315"/>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The most important project of the whole course that has put all of my coursework into perspective has been this very assignment, the Capstone Project. Preparing for its completion led me to the realization that all of the courses align to the eight Functions of a Curriculum Leader. Making that major connection made the work from all the courses have meaning and purpose. There are times when teachers are asked to complete certain tasks. When given those tasks, I often ponder who benefits more, the person giving the task, or our students?</a:t>
            </a:r>
          </a:p>
          <a:p>
            <a:pPr marL="0" indent="0">
              <a:lnSpc>
                <a:spcPct val="100000"/>
              </a:lnSpc>
              <a:spcBef>
                <a:spcPts val="0"/>
              </a:spcBef>
              <a:buFont typeface="Arial" pitchFamily="34" charset="0"/>
              <a:buNone/>
            </a:pP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Function 1 focuses on the necessity for curriculum leaders to develop their own capacity to understand the importance of collaboration and facilitation between stakeholders in the development, implementation, and evaluation of curriculum, instruction, and assessment. This Capstone Project is the bow and wrapping of a gift of learning about the many components inside a big box labeled “Master of Science in Education: Curriculum and Instruction components inside.” This Capstone Project is my summary of learnings and take-aways that provide a template for how I proceed as a curriculum leader.</a:t>
            </a: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Tree>
    <p:extLst>
      <p:ext uri="{BB962C8B-B14F-4D97-AF65-F5344CB8AC3E}">
        <p14:creationId xmlns:p14="http://schemas.microsoft.com/office/powerpoint/2010/main" val="3673820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Data Analysis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17</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4524315"/>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The most important project of the whole course that has put all of my coursework into perspective has been this very assignment, the Capstone Project. Preparing for its completion led me to the realization that all of the courses align to the eight Functions of a Curriculum Leader. Making that major connection made the work from all the courses have meaning and purpose. There are times when teachers are asked to complete certain tasks. When given those tasks, I often ponder who benefits more, the person giving the task, or our students?</a:t>
            </a:r>
          </a:p>
          <a:p>
            <a:pPr marL="0" indent="0">
              <a:lnSpc>
                <a:spcPct val="100000"/>
              </a:lnSpc>
              <a:spcBef>
                <a:spcPts val="0"/>
              </a:spcBef>
              <a:buFont typeface="Arial" pitchFamily="34" charset="0"/>
              <a:buNone/>
            </a:pP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Function 1 focuses on the necessity for curriculum leaders to develop their own capacity to understand the importance of collaboration and facilitation between stakeholders in the development, implementation, and evaluation of curriculum, instruction, and assessment. This Capstone Project is the bow and wrapping of a gift of learning about the many components inside a big box labeled “Master of Science in Education: Curriculum and Instruction components inside.” This Capstone Project is my summary of learnings and take-aways that provide a template for how I proceed as a curriculum leader.</a:t>
            </a: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Tree>
    <p:extLst>
      <p:ext uri="{BB962C8B-B14F-4D97-AF65-F5344CB8AC3E}">
        <p14:creationId xmlns:p14="http://schemas.microsoft.com/office/powerpoint/2010/main" val="3919054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152400"/>
            <a:ext cx="7008574" cy="1927225"/>
          </a:xfrm>
        </p:spPr>
        <p:txBody>
          <a:bodyPr>
            <a:normAutofit/>
          </a:bodyPr>
          <a:lstStyle/>
          <a:p>
            <a:r>
              <a:rPr lang="en-US" sz="2000" b="1" dirty="0">
                <a:latin typeface="Calibri" panose="020F0502020204030204" pitchFamily="34" charset="0"/>
                <a:cs typeface="Calibri" panose="020F0502020204030204" pitchFamily="34" charset="0"/>
              </a:rPr>
              <a:t>FUNCTION 3:</a:t>
            </a:r>
            <a:br>
              <a:rPr lang="en-US"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Processes</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27012" y="1981200"/>
            <a:ext cx="7008574" cy="3124200"/>
          </a:xfrm>
        </p:spPr>
        <p:txBody>
          <a:bodyPr>
            <a:normAutofit/>
          </a:bodyPr>
          <a:lstStyle/>
          <a:p>
            <a:r>
              <a:rPr lang="en-US" sz="2800" i="1" dirty="0">
                <a:latin typeface="Calibri" panose="020F0502020204030204" pitchFamily="34" charset="0"/>
                <a:cs typeface="Calibri" panose="020F0502020204030204" pitchFamily="34" charset="0"/>
              </a:rPr>
              <a:t>Working to assure the capacity of the system and the success of the students is their collaborative leadership in </a:t>
            </a:r>
            <a:r>
              <a:rPr lang="en-US" sz="2800" b="1" i="1" dirty="0">
                <a:latin typeface="Calibri" panose="020F0502020204030204" pitchFamily="34" charset="0"/>
                <a:cs typeface="Calibri" panose="020F0502020204030204" pitchFamily="34" charset="0"/>
              </a:rPr>
              <a:t>establishing and monitoring common practices and procedures to assure alignment and achievement of initiatives and plans with district and building goals</a:t>
            </a:r>
            <a:r>
              <a:rPr lang="en-US" sz="2800" i="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(Iowa ASCD, 2015, p. 4).</a:t>
            </a:r>
            <a:endParaRPr lang="en-US" sz="2200" dirty="0"/>
          </a:p>
        </p:txBody>
      </p:sp>
      <p:sp>
        <p:nvSpPr>
          <p:cNvPr id="4" name="TextBox 3">
            <a:extLst>
              <a:ext uri="{FF2B5EF4-FFF2-40B4-BE49-F238E27FC236}">
                <a16:creationId xmlns:a16="http://schemas.microsoft.com/office/drawing/2014/main" id="{101AF714-5312-4322-B251-BDBF33C742C8}"/>
              </a:ext>
            </a:extLst>
          </p:cNvPr>
          <p:cNvSpPr txBox="1"/>
          <p:nvPr/>
        </p:nvSpPr>
        <p:spPr>
          <a:xfrm>
            <a:off x="227012" y="5126504"/>
            <a:ext cx="6769112" cy="969496"/>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COURSES: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Trends and Issues in Curriculum &amp; Instruction (EDUC 61-653)</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Visionary Leadership (EDUC 61-622)</a:t>
            </a:r>
          </a:p>
        </p:txBody>
      </p:sp>
      <p:sp>
        <p:nvSpPr>
          <p:cNvPr id="6" name="Slide Number Placeholder 5">
            <a:extLst>
              <a:ext uri="{FF2B5EF4-FFF2-40B4-BE49-F238E27FC236}">
                <a16:creationId xmlns:a16="http://schemas.microsoft.com/office/drawing/2014/main" id="{20CFD9D7-CDED-4479-B4D2-AE577BB8461E}"/>
              </a:ext>
            </a:extLst>
          </p:cNvPr>
          <p:cNvSpPr>
            <a:spLocks noGrp="1"/>
          </p:cNvSpPr>
          <p:nvPr>
            <p:ph type="sldNum" sz="quarter" idx="12"/>
          </p:nvPr>
        </p:nvSpPr>
        <p:spPr/>
        <p:txBody>
          <a:bodyPr/>
          <a:lstStyle/>
          <a:p>
            <a:fld id="{EB37DED6-D4C7-42EE-AB49-D2E39E64FDE4}" type="slidenum">
              <a:rPr lang="en-US" smtClean="0"/>
              <a:pPr/>
              <a:t>18</a:t>
            </a:fld>
            <a:endParaRPr lang="en-US"/>
          </a:p>
        </p:txBody>
      </p:sp>
      <p:pic>
        <p:nvPicPr>
          <p:cNvPr id="8" name="Picture 7">
            <a:extLst>
              <a:ext uri="{FF2B5EF4-FFF2-40B4-BE49-F238E27FC236}">
                <a16:creationId xmlns:a16="http://schemas.microsoft.com/office/drawing/2014/main" id="{7DC27BD5-34D5-46A7-96D5-00A799D0F448}"/>
              </a:ext>
            </a:extLst>
          </p:cNvPr>
          <p:cNvPicPr>
            <a:picLocks noChangeAspect="1"/>
          </p:cNvPicPr>
          <p:nvPr/>
        </p:nvPicPr>
        <p:blipFill>
          <a:blip r:embed="rId2"/>
          <a:stretch>
            <a:fillRect/>
          </a:stretch>
        </p:blipFill>
        <p:spPr>
          <a:xfrm>
            <a:off x="7545540" y="0"/>
            <a:ext cx="4646613" cy="6858000"/>
          </a:xfrm>
          <a:prstGeom prst="rect">
            <a:avLst/>
          </a:prstGeom>
        </p:spPr>
      </p:pic>
    </p:spTree>
    <p:extLst>
      <p:ext uri="{BB962C8B-B14F-4D97-AF65-F5344CB8AC3E}">
        <p14:creationId xmlns:p14="http://schemas.microsoft.com/office/powerpoint/2010/main" val="964110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Processes                                                                                                                                                                                                                                                                                                                                                                                                                                                                                          </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914400"/>
            <a:ext cx="10896600" cy="5439337"/>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3 states that curriculum leaders should “assure the capacity of the system and success of the students” by exhibiting “collaborative leadership in curriculum, instruction, and assessment” (Iowa ASCD, 2015, p.4). </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19</a:t>
            </a:fld>
            <a:endParaRPr lang="en-US"/>
          </a:p>
        </p:txBody>
      </p:sp>
    </p:spTree>
    <p:extLst>
      <p:ext uri="{BB962C8B-B14F-4D97-AF65-F5344CB8AC3E}">
        <p14:creationId xmlns:p14="http://schemas.microsoft.com/office/powerpoint/2010/main" val="95806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2400"/>
            <a:ext cx="10157354" cy="787400"/>
          </a:xfrm>
        </p:spPr>
        <p:txBody>
          <a:bodyPr/>
          <a:lstStyle/>
          <a:p>
            <a:r>
              <a:rPr lang="en-US" b="1" dirty="0">
                <a:latin typeface="Calibri" panose="020F0502020204030204" pitchFamily="34" charset="0"/>
                <a:cs typeface="Calibri" panose="020F0502020204030204" pitchFamily="34" charset="0"/>
              </a:rPr>
              <a:t>Table of Contents              </a:t>
            </a:r>
            <a:r>
              <a:rPr lang="en-US" dirty="0">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1106757" y="1143000"/>
            <a:ext cx="10157354" cy="5715000"/>
          </a:xfrm>
        </p:spPr>
        <p:txBody>
          <a:bodyPr>
            <a:normAutofit fontScale="25000" lnSpcReduction="20000"/>
          </a:bodyPr>
          <a:lstStyle/>
          <a:p>
            <a:pPr marL="0" indent="0">
              <a:buNone/>
            </a:pPr>
            <a:r>
              <a:rPr lang="en-US" sz="9600" dirty="0">
                <a:latin typeface="Calibri" panose="020F0502020204030204" pitchFamily="34" charset="0"/>
                <a:cs typeface="Calibri" panose="020F0502020204030204" pitchFamily="34" charset="0"/>
              </a:rPr>
              <a:t>Slide 3-5: Curriculum and Instruction: 1.5 Years of Learning and Growth</a:t>
            </a:r>
          </a:p>
          <a:p>
            <a:pPr marL="0" indent="0">
              <a:buNone/>
            </a:pPr>
            <a:r>
              <a:rPr lang="en-US" sz="9600" dirty="0">
                <a:solidFill>
                  <a:schemeClr val="accent2">
                    <a:lumMod val="50000"/>
                  </a:schemeClr>
                </a:solidFill>
                <a:latin typeface="Calibri" panose="020F0502020204030204" pitchFamily="34" charset="0"/>
                <a:cs typeface="Calibri" panose="020F0502020204030204" pitchFamily="34" charset="0"/>
              </a:rPr>
              <a:t>Slides 6-7:  Becoming a Leader of Curriculum, Instruction, and Assessment</a:t>
            </a:r>
          </a:p>
          <a:p>
            <a:pPr marL="0" indent="0">
              <a:buNone/>
            </a:pPr>
            <a:r>
              <a:rPr lang="en-US" sz="9600" dirty="0">
                <a:latin typeface="Calibri" panose="020F0502020204030204" pitchFamily="34" charset="0"/>
                <a:cs typeface="Calibri" panose="020F0502020204030204" pitchFamily="34" charset="0"/>
              </a:rPr>
              <a:t>Slides 8-10:  Becoming a Leader of Data Analysis</a:t>
            </a:r>
          </a:p>
          <a:p>
            <a:pPr marL="0" indent="0">
              <a:buNone/>
            </a:pPr>
            <a:r>
              <a:rPr lang="en-US" sz="9600" dirty="0">
                <a:solidFill>
                  <a:schemeClr val="accent2">
                    <a:lumMod val="50000"/>
                  </a:schemeClr>
                </a:solidFill>
                <a:latin typeface="Calibri" panose="020F0502020204030204" pitchFamily="34" charset="0"/>
                <a:cs typeface="Calibri" panose="020F0502020204030204" pitchFamily="34" charset="0"/>
              </a:rPr>
              <a:t>Slides 11-13:  Becoming a Leader of Processes</a:t>
            </a:r>
          </a:p>
          <a:p>
            <a:pPr marL="0" indent="0">
              <a:buNone/>
            </a:pPr>
            <a:r>
              <a:rPr lang="en-US" sz="9600" dirty="0">
                <a:latin typeface="Calibri" panose="020F0502020204030204" pitchFamily="34" charset="0"/>
                <a:cs typeface="Calibri" panose="020F0502020204030204" pitchFamily="34" charset="0"/>
              </a:rPr>
              <a:t>Slides 14-16:  Becoming a Leader of Professional Development</a:t>
            </a:r>
          </a:p>
          <a:p>
            <a:pPr marL="0" indent="0">
              <a:buNone/>
            </a:pPr>
            <a:r>
              <a:rPr lang="en-US" sz="9600" dirty="0">
                <a:solidFill>
                  <a:schemeClr val="accent2">
                    <a:lumMod val="50000"/>
                  </a:schemeClr>
                </a:solidFill>
                <a:latin typeface="Calibri" panose="020F0502020204030204" pitchFamily="34" charset="0"/>
                <a:cs typeface="Calibri" panose="020F0502020204030204" pitchFamily="34" charset="0"/>
              </a:rPr>
              <a:t>Slides 17-19:  Becoming a Leader of Relationship Building</a:t>
            </a:r>
          </a:p>
          <a:p>
            <a:pPr marL="0" indent="0">
              <a:buNone/>
            </a:pPr>
            <a:r>
              <a:rPr lang="en-US" sz="9600" dirty="0">
                <a:latin typeface="Calibri" panose="020F0502020204030204" pitchFamily="34" charset="0"/>
                <a:cs typeface="Calibri" panose="020F0502020204030204" pitchFamily="34" charset="0"/>
              </a:rPr>
              <a:t>Slides 20-22:  Becoming a Leader of Performance</a:t>
            </a:r>
          </a:p>
          <a:p>
            <a:pPr marL="0" indent="0">
              <a:buNone/>
            </a:pPr>
            <a:r>
              <a:rPr lang="en-US" sz="9600" dirty="0">
                <a:solidFill>
                  <a:schemeClr val="accent2">
                    <a:lumMod val="50000"/>
                  </a:schemeClr>
                </a:solidFill>
                <a:latin typeface="Calibri" panose="020F0502020204030204" pitchFamily="34" charset="0"/>
                <a:cs typeface="Calibri" panose="020F0502020204030204" pitchFamily="34" charset="0"/>
              </a:rPr>
              <a:t>Slides 23-25:  Becoming a Leader of Operations</a:t>
            </a:r>
          </a:p>
          <a:p>
            <a:pPr marL="0" indent="0">
              <a:buNone/>
            </a:pPr>
            <a:r>
              <a:rPr lang="en-US" sz="9600" dirty="0">
                <a:latin typeface="Calibri" panose="020F0502020204030204" pitchFamily="34" charset="0"/>
                <a:cs typeface="Calibri" panose="020F0502020204030204" pitchFamily="34" charset="0"/>
              </a:rPr>
              <a:t>Slides 26-28:  Becoming a leader of Change</a:t>
            </a:r>
          </a:p>
          <a:p>
            <a:pPr marL="0" indent="0">
              <a:buNone/>
            </a:pPr>
            <a:r>
              <a:rPr lang="en-US" sz="9600" dirty="0">
                <a:solidFill>
                  <a:schemeClr val="accent2">
                    <a:lumMod val="75000"/>
                  </a:schemeClr>
                </a:solidFill>
                <a:latin typeface="Calibri" panose="020F0502020204030204" pitchFamily="34" charset="0"/>
                <a:cs typeface="Calibri" panose="020F0502020204030204" pitchFamily="34" charset="0"/>
              </a:rPr>
              <a:t>Slides 29-31:  Final Reflections</a:t>
            </a:r>
          </a:p>
          <a:p>
            <a:pPr marL="0" indent="0">
              <a:buNone/>
            </a:pPr>
            <a:r>
              <a:rPr lang="en-US" sz="9600" dirty="0">
                <a:latin typeface="Calibri" panose="020F0502020204030204" pitchFamily="34" charset="0"/>
                <a:cs typeface="Calibri" panose="020F0502020204030204" pitchFamily="34" charset="0"/>
              </a:rPr>
              <a:t>Slides 32-???:  References</a:t>
            </a:r>
          </a:p>
          <a:p>
            <a:pPr marL="0" indent="0">
              <a:buNone/>
            </a:pPr>
            <a:r>
              <a:rPr lang="en-US"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C5104C37-1016-408D-99A8-381CE89184F4}"/>
              </a:ext>
            </a:extLst>
          </p:cNvPr>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Processes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20</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85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Processes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21</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9361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Processes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22</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7627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Processes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23</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6698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76200"/>
            <a:ext cx="7008574" cy="1927225"/>
          </a:xfrm>
        </p:spPr>
        <p:txBody>
          <a:bodyPr>
            <a:normAutofit/>
          </a:bodyPr>
          <a:lstStyle/>
          <a:p>
            <a:r>
              <a:rPr lang="en-US" sz="2000" b="1" dirty="0">
                <a:latin typeface="Calibri" panose="020F0502020204030204" pitchFamily="34" charset="0"/>
                <a:cs typeface="Calibri" panose="020F0502020204030204" pitchFamily="34" charset="0"/>
              </a:rPr>
              <a:t>FUNCTION 4:</a:t>
            </a:r>
            <a:br>
              <a:rPr lang="en-US"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Learning and Professional Development</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27012" y="2133600"/>
            <a:ext cx="7008574" cy="2720976"/>
          </a:xfrm>
        </p:spPr>
        <p:txBody>
          <a:bodyPr>
            <a:normAutofit/>
          </a:bodyPr>
          <a:lstStyle/>
          <a:p>
            <a:r>
              <a:rPr lang="en-US" sz="2800" i="1" dirty="0">
                <a:latin typeface="Calibri" panose="020F0502020204030204" pitchFamily="34" charset="0"/>
                <a:cs typeface="Calibri" panose="020F0502020204030204" pitchFamily="34" charset="0"/>
              </a:rPr>
              <a:t>Working to assure the capacity of the system and the success of the students is their collaborative leadership in </a:t>
            </a:r>
            <a:r>
              <a:rPr lang="en-US" sz="2800" b="1" i="1" dirty="0">
                <a:latin typeface="Calibri" panose="020F0502020204030204" pitchFamily="34" charset="0"/>
                <a:cs typeface="Calibri" panose="020F0502020204030204" pitchFamily="34" charset="0"/>
              </a:rPr>
              <a:t>modeling, expecting, and monitoring continuous learning </a:t>
            </a:r>
            <a:r>
              <a:rPr lang="en-US" sz="2200" dirty="0">
                <a:latin typeface="Calibri" panose="020F0502020204030204" pitchFamily="34" charset="0"/>
                <a:cs typeface="Calibri" panose="020F0502020204030204" pitchFamily="34" charset="0"/>
              </a:rPr>
              <a:t>(Iowa ASCD, 2015, p. 6).</a:t>
            </a:r>
            <a:endParaRPr lang="en-US" sz="2200" dirty="0"/>
          </a:p>
        </p:txBody>
      </p:sp>
      <p:sp>
        <p:nvSpPr>
          <p:cNvPr id="4" name="TextBox 3">
            <a:extLst>
              <a:ext uri="{FF2B5EF4-FFF2-40B4-BE49-F238E27FC236}">
                <a16:creationId xmlns:a16="http://schemas.microsoft.com/office/drawing/2014/main" id="{101AF714-5312-4322-B251-BDBF33C742C8}"/>
              </a:ext>
            </a:extLst>
          </p:cNvPr>
          <p:cNvSpPr txBox="1"/>
          <p:nvPr/>
        </p:nvSpPr>
        <p:spPr>
          <a:xfrm>
            <a:off x="227012" y="4572000"/>
            <a:ext cx="6769112" cy="969496"/>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Trends and Issues in Curriculum &amp; Instruction (EDUC 61-653)</a:t>
            </a:r>
          </a:p>
          <a:p>
            <a:pPr>
              <a:lnSpc>
                <a:spcPct val="95000"/>
              </a:lnSpc>
            </a:pPr>
            <a:endParaRPr lang="en-US" sz="2000" dirty="0">
              <a:solidFill>
                <a:schemeClr val="accent2">
                  <a:lumMod val="50000"/>
                </a:schemeClr>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20CFD9D7-CDED-4479-B4D2-AE577BB8461E}"/>
              </a:ext>
            </a:extLst>
          </p:cNvPr>
          <p:cNvSpPr>
            <a:spLocks noGrp="1"/>
          </p:cNvSpPr>
          <p:nvPr>
            <p:ph type="sldNum" sz="quarter" idx="12"/>
          </p:nvPr>
        </p:nvSpPr>
        <p:spPr/>
        <p:txBody>
          <a:bodyPr/>
          <a:lstStyle/>
          <a:p>
            <a:fld id="{EB37DED6-D4C7-42EE-AB49-D2E39E64FDE4}" type="slidenum">
              <a:rPr lang="en-US" smtClean="0"/>
              <a:pPr/>
              <a:t>24</a:t>
            </a:fld>
            <a:endParaRPr lang="en-US"/>
          </a:p>
        </p:txBody>
      </p:sp>
      <p:sp>
        <p:nvSpPr>
          <p:cNvPr id="5" name="Rectangle 4">
            <a:extLst>
              <a:ext uri="{FF2B5EF4-FFF2-40B4-BE49-F238E27FC236}">
                <a16:creationId xmlns:a16="http://schemas.microsoft.com/office/drawing/2014/main" id="{05B809B4-3980-45CF-9531-9C0074537B9E}"/>
              </a:ext>
            </a:extLst>
          </p:cNvPr>
          <p:cNvSpPr/>
          <p:nvPr/>
        </p:nvSpPr>
        <p:spPr>
          <a:xfrm>
            <a:off x="7542212" y="0"/>
            <a:ext cx="4646613" cy="685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CACF7E-093C-4914-850A-25F872723FAC}"/>
              </a:ext>
            </a:extLst>
          </p:cNvPr>
          <p:cNvPicPr>
            <a:picLocks noChangeAspect="1"/>
          </p:cNvPicPr>
          <p:nvPr/>
        </p:nvPicPr>
        <p:blipFill>
          <a:blip r:embed="rId2"/>
          <a:stretch>
            <a:fillRect/>
          </a:stretch>
        </p:blipFill>
        <p:spPr>
          <a:xfrm>
            <a:off x="7618412" y="1651002"/>
            <a:ext cx="4467757" cy="3301998"/>
          </a:xfrm>
          <a:prstGeom prst="rect">
            <a:avLst/>
          </a:prstGeom>
        </p:spPr>
      </p:pic>
    </p:spTree>
    <p:extLst>
      <p:ext uri="{BB962C8B-B14F-4D97-AF65-F5344CB8AC3E}">
        <p14:creationId xmlns:p14="http://schemas.microsoft.com/office/powerpoint/2010/main" val="1105631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Learning and Professional Development                                                                                                                                                                                                                                                                                                                                                                                                                                                                                         </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914400"/>
            <a:ext cx="10896600" cy="5439337"/>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4 states that curriculum leaders should “assure the capacity of the system and success of the students” by exhibiting “collaborative leadership in curriculum, instruction, and assessment” (Iowa ASCD, 2015, p.6). </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25</a:t>
            </a:fld>
            <a:endParaRPr lang="en-US"/>
          </a:p>
        </p:txBody>
      </p:sp>
    </p:spTree>
    <p:extLst>
      <p:ext uri="{BB962C8B-B14F-4D97-AF65-F5344CB8AC3E}">
        <p14:creationId xmlns:p14="http://schemas.microsoft.com/office/powerpoint/2010/main" val="10707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Learning and Professional Development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26</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786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Learning and Professional Development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27</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21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Learning and Professional Development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28</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646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Learning and Professional Development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29</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839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150812" y="1600200"/>
            <a:ext cx="7467600" cy="1978026"/>
          </a:xfrm>
        </p:spPr>
        <p:txBody>
          <a:bodyPr>
            <a:normAutofit/>
          </a:bodyPr>
          <a:lstStyle/>
          <a:p>
            <a:r>
              <a:rPr lang="en-US" sz="4000" b="1" dirty="0">
                <a:latin typeface="Calibri" panose="020F0502020204030204" pitchFamily="34" charset="0"/>
                <a:cs typeface="Calibri" panose="020F0502020204030204" pitchFamily="34" charset="0"/>
              </a:rPr>
              <a:t>Curriculum and Instruction: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1.5 Years of Learning &amp; Growth</a:t>
            </a:r>
          </a:p>
        </p:txBody>
      </p:sp>
      <p:sp>
        <p:nvSpPr>
          <p:cNvPr id="6" name="Slide Number Placeholder 5">
            <a:extLst>
              <a:ext uri="{FF2B5EF4-FFF2-40B4-BE49-F238E27FC236}">
                <a16:creationId xmlns:a16="http://schemas.microsoft.com/office/drawing/2014/main" id="{1422CC36-B442-4CBF-BF83-2ADBCB658E19}"/>
              </a:ext>
            </a:extLst>
          </p:cNvPr>
          <p:cNvSpPr>
            <a:spLocks noGrp="1"/>
          </p:cNvSpPr>
          <p:nvPr>
            <p:ph type="sldNum" sz="quarter" idx="12"/>
          </p:nvPr>
        </p:nvSpPr>
        <p:spPr/>
        <p:txBody>
          <a:bodyPr/>
          <a:lstStyle/>
          <a:p>
            <a:fld id="{EB37DED6-D4C7-42EE-AB49-D2E39E64FDE4}" type="slidenum">
              <a:rPr lang="en-US" smtClean="0"/>
              <a:pPr/>
              <a:t>3</a:t>
            </a:fld>
            <a:endParaRPr lang="en-US"/>
          </a:p>
        </p:txBody>
      </p:sp>
    </p:spTree>
    <p:extLst>
      <p:ext uri="{BB962C8B-B14F-4D97-AF65-F5344CB8AC3E}">
        <p14:creationId xmlns:p14="http://schemas.microsoft.com/office/powerpoint/2010/main" val="253777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434975"/>
            <a:ext cx="7008574" cy="1927225"/>
          </a:xfrm>
        </p:spPr>
        <p:txBody>
          <a:bodyPr>
            <a:normAutofit/>
          </a:bodyPr>
          <a:lstStyle/>
          <a:p>
            <a:r>
              <a:rPr lang="en-US" sz="2000" b="1" dirty="0">
                <a:latin typeface="Calibri" panose="020F0502020204030204" pitchFamily="34" charset="0"/>
                <a:cs typeface="Calibri" panose="020F0502020204030204" pitchFamily="34" charset="0"/>
              </a:rPr>
              <a:t>FUNCTION 5:</a:t>
            </a:r>
            <a:br>
              <a:rPr lang="en-US"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Relationship Building</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27012" y="2667000"/>
            <a:ext cx="7239000" cy="2514600"/>
          </a:xfrm>
        </p:spPr>
        <p:txBody>
          <a:bodyPr>
            <a:normAutofit/>
          </a:bodyPr>
          <a:lstStyle/>
          <a:p>
            <a:r>
              <a:rPr lang="en-US" sz="2800" i="1" dirty="0">
                <a:latin typeface="Calibri" panose="020F0502020204030204" pitchFamily="34" charset="0"/>
                <a:cs typeface="Calibri" panose="020F0502020204030204" pitchFamily="34" charset="0"/>
              </a:rPr>
              <a:t>Working to assure the capacity of the system and the success of the students is</a:t>
            </a:r>
            <a:r>
              <a:rPr lang="en-US" sz="2800" b="1" i="1" dirty="0">
                <a:latin typeface="Calibri" panose="020F0502020204030204" pitchFamily="34" charset="0"/>
                <a:cs typeface="Calibri" panose="020F0502020204030204" pitchFamily="34" charset="0"/>
              </a:rPr>
              <a:t> the development of relationships of stakeholders focused on student learning </a:t>
            </a:r>
            <a:r>
              <a:rPr lang="en-US" sz="2200" dirty="0">
                <a:latin typeface="Calibri" panose="020F0502020204030204" pitchFamily="34" charset="0"/>
                <a:cs typeface="Calibri" panose="020F0502020204030204" pitchFamily="34" charset="0"/>
              </a:rPr>
              <a:t>(Iowa ASCD, 2015, p. 7).</a:t>
            </a:r>
            <a:endParaRPr lang="en-US" sz="2200" dirty="0"/>
          </a:p>
        </p:txBody>
      </p:sp>
      <p:sp>
        <p:nvSpPr>
          <p:cNvPr id="4" name="TextBox 3">
            <a:extLst>
              <a:ext uri="{FF2B5EF4-FFF2-40B4-BE49-F238E27FC236}">
                <a16:creationId xmlns:a16="http://schemas.microsoft.com/office/drawing/2014/main" id="{101AF714-5312-4322-B251-BDBF33C742C8}"/>
              </a:ext>
            </a:extLst>
          </p:cNvPr>
          <p:cNvSpPr txBox="1"/>
          <p:nvPr/>
        </p:nvSpPr>
        <p:spPr>
          <a:xfrm>
            <a:off x="227012" y="4800600"/>
            <a:ext cx="6769112" cy="1554272"/>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COURSES: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Culture and Student Engagement (61-606)</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Leading in the Digital Age (EDUC 61-689)</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Multicultural Education for Diversity, Equity, and Inclusion (EDUC 61-642)</a:t>
            </a:r>
          </a:p>
        </p:txBody>
      </p:sp>
      <p:sp>
        <p:nvSpPr>
          <p:cNvPr id="6" name="Slide Number Placeholder 5">
            <a:extLst>
              <a:ext uri="{FF2B5EF4-FFF2-40B4-BE49-F238E27FC236}">
                <a16:creationId xmlns:a16="http://schemas.microsoft.com/office/drawing/2014/main" id="{20CFD9D7-CDED-4479-B4D2-AE577BB8461E}"/>
              </a:ext>
            </a:extLst>
          </p:cNvPr>
          <p:cNvSpPr>
            <a:spLocks noGrp="1"/>
          </p:cNvSpPr>
          <p:nvPr>
            <p:ph type="sldNum" sz="quarter" idx="12"/>
          </p:nvPr>
        </p:nvSpPr>
        <p:spPr/>
        <p:txBody>
          <a:bodyPr/>
          <a:lstStyle/>
          <a:p>
            <a:fld id="{EB37DED6-D4C7-42EE-AB49-D2E39E64FDE4}" type="slidenum">
              <a:rPr lang="en-US" smtClean="0"/>
              <a:pPr/>
              <a:t>30</a:t>
            </a:fld>
            <a:endParaRPr lang="en-US"/>
          </a:p>
        </p:txBody>
      </p:sp>
      <p:pic>
        <p:nvPicPr>
          <p:cNvPr id="7" name="Picture 6">
            <a:extLst>
              <a:ext uri="{FF2B5EF4-FFF2-40B4-BE49-F238E27FC236}">
                <a16:creationId xmlns:a16="http://schemas.microsoft.com/office/drawing/2014/main" id="{33CAAAC6-98DC-41A6-9CE2-D41574A46E0F}"/>
              </a:ext>
            </a:extLst>
          </p:cNvPr>
          <p:cNvPicPr>
            <a:picLocks noChangeAspect="1"/>
          </p:cNvPicPr>
          <p:nvPr/>
        </p:nvPicPr>
        <p:blipFill>
          <a:blip r:embed="rId2"/>
          <a:stretch>
            <a:fillRect/>
          </a:stretch>
        </p:blipFill>
        <p:spPr>
          <a:xfrm>
            <a:off x="7542212" y="0"/>
            <a:ext cx="4708722" cy="6858000"/>
          </a:xfrm>
          <a:prstGeom prst="rect">
            <a:avLst/>
          </a:prstGeom>
        </p:spPr>
      </p:pic>
    </p:spTree>
    <p:extLst>
      <p:ext uri="{BB962C8B-B14F-4D97-AF65-F5344CB8AC3E}">
        <p14:creationId xmlns:p14="http://schemas.microsoft.com/office/powerpoint/2010/main" val="3508428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Relationship Building                                                                                                                                                                                                                                                                                                                                                                                                                                                                                          </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914400"/>
            <a:ext cx="10896600" cy="5439337"/>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5 states that curriculum leaders should “assure the capacity of the system and success of the students” by exhibiting “collaborative leadership in curriculum, instruction, and assessment” (Iowa ASCD, 2015, p.7). </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11024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Relationship Building</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32</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5785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Relationship Building</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33</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741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Relationship Building</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34</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2357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Relationship Building</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35</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9150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304800"/>
            <a:ext cx="7008574" cy="1927225"/>
          </a:xfrm>
        </p:spPr>
        <p:txBody>
          <a:bodyPr>
            <a:normAutofit/>
          </a:bodyPr>
          <a:lstStyle/>
          <a:p>
            <a:r>
              <a:rPr lang="en-US" sz="2000" b="1" dirty="0">
                <a:latin typeface="Calibri" panose="020F0502020204030204" pitchFamily="34" charset="0"/>
                <a:cs typeface="Calibri" panose="020F0502020204030204" pitchFamily="34" charset="0"/>
              </a:rPr>
              <a:t>FUNCTION 6:</a:t>
            </a:r>
            <a:br>
              <a:rPr lang="en-US"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Performance</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27012" y="2362200"/>
            <a:ext cx="7239000" cy="2819400"/>
          </a:xfrm>
        </p:spPr>
        <p:txBody>
          <a:bodyPr>
            <a:normAutofit/>
          </a:bodyPr>
          <a:lstStyle/>
          <a:p>
            <a:r>
              <a:rPr lang="en-US" sz="2800" i="1" dirty="0">
                <a:latin typeface="Calibri" panose="020F0502020204030204" pitchFamily="34" charset="0"/>
                <a:cs typeface="Calibri" panose="020F0502020204030204" pitchFamily="34" charset="0"/>
              </a:rPr>
              <a:t>Working to assure the capacity of the system and the success of the students is to </a:t>
            </a:r>
            <a:r>
              <a:rPr lang="en-US" sz="2800" b="1" i="1" dirty="0">
                <a:latin typeface="Calibri" panose="020F0502020204030204" pitchFamily="34" charset="0"/>
                <a:cs typeface="Calibri" panose="020F0502020204030204" pitchFamily="34" charset="0"/>
              </a:rPr>
              <a:t>use consistent processes to develop, implement, manage, monitor, evaluate, and communicate the achievement of results-based goals and initiatives informed by data </a:t>
            </a:r>
            <a:r>
              <a:rPr lang="en-US" sz="2200" dirty="0">
                <a:latin typeface="Calibri" panose="020F0502020204030204" pitchFamily="34" charset="0"/>
                <a:cs typeface="Calibri" panose="020F0502020204030204" pitchFamily="34" charset="0"/>
              </a:rPr>
              <a:t>(Iowa ASCD, 2015, p. 9).</a:t>
            </a:r>
            <a:r>
              <a:rPr lang="en-US" sz="2400" i="1" dirty="0">
                <a:latin typeface="Calibri" panose="020F0502020204030204" pitchFamily="34" charset="0"/>
                <a:cs typeface="Calibri" panose="020F0502020204030204" pitchFamily="34" charset="0"/>
              </a:rPr>
              <a:t> </a:t>
            </a:r>
            <a:endParaRPr lang="en-US" sz="2200" dirty="0"/>
          </a:p>
        </p:txBody>
      </p:sp>
      <p:sp>
        <p:nvSpPr>
          <p:cNvPr id="4" name="TextBox 3">
            <a:extLst>
              <a:ext uri="{FF2B5EF4-FFF2-40B4-BE49-F238E27FC236}">
                <a16:creationId xmlns:a16="http://schemas.microsoft.com/office/drawing/2014/main" id="{101AF714-5312-4322-B251-BDBF33C742C8}"/>
              </a:ext>
            </a:extLst>
          </p:cNvPr>
          <p:cNvSpPr txBox="1"/>
          <p:nvPr/>
        </p:nvSpPr>
        <p:spPr>
          <a:xfrm>
            <a:off x="227012" y="5105400"/>
            <a:ext cx="6769112" cy="969496"/>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Feedback and Goal Setting (EDUC 61-687)</a:t>
            </a:r>
          </a:p>
          <a:p>
            <a:pPr>
              <a:lnSpc>
                <a:spcPct val="95000"/>
              </a:lnSpc>
            </a:pPr>
            <a:endParaRPr lang="en-US" sz="2000" dirty="0">
              <a:solidFill>
                <a:schemeClr val="accent2">
                  <a:lumMod val="50000"/>
                </a:schemeClr>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20CFD9D7-CDED-4479-B4D2-AE577BB8461E}"/>
              </a:ext>
            </a:extLst>
          </p:cNvPr>
          <p:cNvSpPr>
            <a:spLocks noGrp="1"/>
          </p:cNvSpPr>
          <p:nvPr>
            <p:ph type="sldNum" sz="quarter" idx="12"/>
          </p:nvPr>
        </p:nvSpPr>
        <p:spPr/>
        <p:txBody>
          <a:bodyPr/>
          <a:lstStyle/>
          <a:p>
            <a:fld id="{EB37DED6-D4C7-42EE-AB49-D2E39E64FDE4}" type="slidenum">
              <a:rPr lang="en-US" smtClean="0"/>
              <a:pPr/>
              <a:t>36</a:t>
            </a:fld>
            <a:endParaRPr lang="en-US"/>
          </a:p>
        </p:txBody>
      </p:sp>
      <p:pic>
        <p:nvPicPr>
          <p:cNvPr id="9" name="Picture 8">
            <a:extLst>
              <a:ext uri="{FF2B5EF4-FFF2-40B4-BE49-F238E27FC236}">
                <a16:creationId xmlns:a16="http://schemas.microsoft.com/office/drawing/2014/main" id="{54B626E5-D7A4-4AF5-838B-2B665903AF63}"/>
              </a:ext>
            </a:extLst>
          </p:cNvPr>
          <p:cNvPicPr>
            <a:picLocks noChangeAspect="1"/>
          </p:cNvPicPr>
          <p:nvPr/>
        </p:nvPicPr>
        <p:blipFill>
          <a:blip r:embed="rId2"/>
          <a:stretch>
            <a:fillRect/>
          </a:stretch>
        </p:blipFill>
        <p:spPr>
          <a:xfrm>
            <a:off x="7608888" y="0"/>
            <a:ext cx="4579938" cy="6858000"/>
          </a:xfrm>
          <a:prstGeom prst="rect">
            <a:avLst/>
          </a:prstGeom>
        </p:spPr>
      </p:pic>
    </p:spTree>
    <p:extLst>
      <p:ext uri="{BB962C8B-B14F-4D97-AF65-F5344CB8AC3E}">
        <p14:creationId xmlns:p14="http://schemas.microsoft.com/office/powerpoint/2010/main" val="379529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Performance                                                                                                                                                                                                                                                                                                                                                                                                                                                                                         </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914400"/>
            <a:ext cx="10896600" cy="5439337"/>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6 states that curriculum leaders should “assure the capacity of the system and success of the students” by exhibiting “collaborative leadership in curriculum, instruction, and assessment” (Iowa ASCD, 2015, p. 9). </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37</a:t>
            </a:fld>
            <a:endParaRPr lang="en-US"/>
          </a:p>
        </p:txBody>
      </p:sp>
    </p:spTree>
    <p:extLst>
      <p:ext uri="{BB962C8B-B14F-4D97-AF65-F5344CB8AC3E}">
        <p14:creationId xmlns:p14="http://schemas.microsoft.com/office/powerpoint/2010/main" val="250708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Performance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38</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2649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Performance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39</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0128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1612050" cy="787400"/>
          </a:xfrm>
        </p:spPr>
        <p:txBody>
          <a:bodyPr>
            <a:noAutofit/>
          </a:bodyPr>
          <a:lstStyle/>
          <a:p>
            <a:r>
              <a:rPr lang="en-US" sz="3000" b="1" dirty="0">
                <a:latin typeface="Calibri" panose="020F0502020204030204" pitchFamily="34" charset="0"/>
                <a:cs typeface="Calibri" panose="020F0502020204030204" pitchFamily="34" charset="0"/>
              </a:rPr>
              <a:t>Curriculum and Instruction: 1.5 Years of Learning and Growth  </a:t>
            </a:r>
            <a:r>
              <a:rPr lang="en-US" sz="3000" dirty="0">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684212" y="914400"/>
            <a:ext cx="10363200" cy="5715000"/>
          </a:xfrm>
        </p:spPr>
        <p:txBody>
          <a:bodyPr>
            <a:normAutofit fontScale="25000" lnSpcReduction="20000"/>
          </a:bodyPr>
          <a:lstStyle/>
          <a:p>
            <a:pPr marL="0" indent="0">
              <a:lnSpc>
                <a:spcPct val="110000"/>
              </a:lnSpc>
              <a:buNone/>
            </a:pPr>
            <a:endParaRPr lang="en-US" sz="20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20000"/>
              </a:lnSpc>
              <a:spcBef>
                <a:spcPts val="0"/>
              </a:spcBef>
              <a:buNone/>
            </a:pPr>
            <a:r>
              <a:rPr lang="en-US" sz="6400" dirty="0">
                <a:latin typeface="Calibri" panose="020F0502020204030204" pitchFamily="34" charset="0"/>
                <a:cs typeface="Calibri" panose="020F0502020204030204" pitchFamily="34" charset="0"/>
              </a:rPr>
              <a:t>       June 2020.  My 31</a:t>
            </a:r>
            <a:r>
              <a:rPr lang="en-US" sz="6400" baseline="30000" dirty="0">
                <a:latin typeface="Calibri" panose="020F0502020204030204" pitchFamily="34" charset="0"/>
                <a:cs typeface="Calibri" panose="020F0502020204030204" pitchFamily="34" charset="0"/>
              </a:rPr>
              <a:t>st</a:t>
            </a:r>
            <a:r>
              <a:rPr lang="en-US" sz="6400" dirty="0">
                <a:latin typeface="Calibri" panose="020F0502020204030204" pitchFamily="34" charset="0"/>
                <a:cs typeface="Calibri" panose="020F0502020204030204" pitchFamily="34" charset="0"/>
              </a:rPr>
              <a:t> year of classroom teaching came to the strangest of ends, as I wrapped up the year teaching students as best as I could, using a format of which I was not familiar, and in a classroom that had been void of children since a contagion rendered classrooms across my district and country unsafe for occupancy three months earlier.</a:t>
            </a: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r>
              <a:rPr lang="en-US" sz="6400" dirty="0">
                <a:latin typeface="Calibri" panose="020F0502020204030204" pitchFamily="34" charset="0"/>
                <a:cs typeface="Calibri" panose="020F0502020204030204" pitchFamily="34" charset="0"/>
              </a:rPr>
              <a:t>       I was checking my school e-mail as the academic year came to a bizarre end. I decided to give my spam folder one last check.  In it, I found a message from Northwest Missouri State University offering Master’s Degrees online for under $10,000.  I was 56 years old at the time, and one year from being able to retire, if I so chose. Not getting a Master’s Degree had always haunted me for many reasons since receiving my B.A. in Spanish in 1988, 33 years ago.</a:t>
            </a: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r>
              <a:rPr lang="en-US" sz="6400" dirty="0">
                <a:latin typeface="Calibri" panose="020F0502020204030204" pitchFamily="34" charset="0"/>
                <a:cs typeface="Calibri" panose="020F0502020204030204" pitchFamily="34" charset="0"/>
              </a:rPr>
              <a:t>       I called a number on the e-mail message.  I only wanted to ask a few questions. A recently-retired Maryville teacher was at the other end of the phone.  We talked for about an hour.  I was accepted for enrollment, and was registered for the second summer session of Curriculum and Instruction – General classes by the end of that week.</a:t>
            </a: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r>
              <a:rPr lang="en-US" sz="6400" dirty="0">
                <a:latin typeface="Calibri" panose="020F0502020204030204" pitchFamily="34" charset="0"/>
                <a:cs typeface="Calibri" panose="020F0502020204030204" pitchFamily="34" charset="0"/>
              </a:rPr>
              <a:t>      Over the last year-and-a-half, I have taken ten courses to prepare me leadership roles within the educational fields of curriculum and instruction. I just celebrated my 58</a:t>
            </a:r>
            <a:r>
              <a:rPr lang="en-US" sz="6400" baseline="30000" dirty="0">
                <a:latin typeface="Calibri" panose="020F0502020204030204" pitchFamily="34" charset="0"/>
                <a:cs typeface="Calibri" panose="020F0502020204030204" pitchFamily="34" charset="0"/>
              </a:rPr>
              <a:t>th</a:t>
            </a:r>
            <a:r>
              <a:rPr lang="en-US" sz="6400" dirty="0">
                <a:latin typeface="Calibri" panose="020F0502020204030204" pitchFamily="34" charset="0"/>
                <a:cs typeface="Calibri" panose="020F0502020204030204" pitchFamily="34" charset="0"/>
              </a:rPr>
              <a:t> birthday a week before submitting this project. What will I do with this degree?  Regardless of that outcome, I can honestly say that no matter what else happens, I have </a:t>
            </a:r>
            <a:r>
              <a:rPr lang="en-US" sz="6400" dirty="0" err="1">
                <a:latin typeface="Calibri" panose="020F0502020204030204" pitchFamily="34" charset="0"/>
                <a:cs typeface="Calibri" panose="020F0502020204030204" pitchFamily="34" charset="0"/>
              </a:rPr>
              <a:t>interalized</a:t>
            </a:r>
            <a:r>
              <a:rPr lang="en-US" sz="6400" dirty="0">
                <a:latin typeface="Calibri" panose="020F0502020204030204" pitchFamily="34" charset="0"/>
                <a:cs typeface="Calibri" panose="020F0502020204030204" pitchFamily="34" charset="0"/>
              </a:rPr>
              <a:t> 1.5 years of learning and growth – which as been academically challenging, intense, time-consuming  (36 credit hours were taken in that 1.5-year time), yet mind- and eye-opening, rewarding, and empowering.</a:t>
            </a: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r>
              <a:rPr lang="en-US" sz="6400" dirty="0">
                <a:latin typeface="Calibri" panose="020F0502020204030204" pitchFamily="34" charset="0"/>
                <a:cs typeface="Calibri" panose="020F0502020204030204" pitchFamily="34" charset="0"/>
              </a:rPr>
              <a:t>       No matter what happens, my coursework has led me to become a better more knowledgeable teacher, and a stronger leader within my profession.</a:t>
            </a: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endParaRPr lang="en-US" sz="6400" dirty="0">
              <a:latin typeface="Calibri" panose="020F0502020204030204" pitchFamily="34" charset="0"/>
              <a:cs typeface="Calibri" panose="020F0502020204030204" pitchFamily="34" charset="0"/>
            </a:endParaRPr>
          </a:p>
          <a:p>
            <a:pPr>
              <a:lnSpc>
                <a:spcPct val="110000"/>
              </a:lnSpc>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a:lnSpc>
                <a:spcPct val="110000"/>
              </a:lnSpc>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marL="0" indent="0">
              <a:lnSpc>
                <a:spcPct val="110000"/>
              </a:lnSpc>
              <a:buNone/>
            </a:pP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p>
          <a:p>
            <a:pPr marL="0" indent="0">
              <a:lnSpc>
                <a:spcPct val="110000"/>
              </a:lnSpc>
              <a:buNone/>
            </a:pPr>
            <a:r>
              <a:rPr lang="en-US" sz="2000" dirty="0">
                <a:latin typeface="Calibri" panose="020F0502020204030204" pitchFamily="34" charset="0"/>
                <a:cs typeface="Calibri" panose="020F0502020204030204" pitchFamily="34" charset="0"/>
              </a:rPr>
              <a:t>                                                                                                                                                                                          </a:t>
            </a:r>
          </a:p>
          <a:p>
            <a:pPr marL="0" indent="0">
              <a:lnSpc>
                <a:spcPct val="110000"/>
              </a:lnSpc>
              <a:buNone/>
            </a:pPr>
            <a:endParaRPr lang="en-US" sz="2000" dirty="0">
              <a:latin typeface="Calibri" panose="020F0502020204030204" pitchFamily="34" charset="0"/>
              <a:cs typeface="Calibri" panose="020F0502020204030204" pitchFamily="34" charset="0"/>
            </a:endParaRPr>
          </a:p>
          <a:p>
            <a:pPr marL="0" indent="0">
              <a:lnSpc>
                <a:spcPct val="110000"/>
              </a:lnSpc>
              <a:buNone/>
            </a:pPr>
            <a:endParaRPr lang="en-US" sz="2000" dirty="0">
              <a:latin typeface="Calibri" panose="020F0502020204030204" pitchFamily="34" charset="0"/>
              <a:cs typeface="Calibri" panose="020F0502020204030204" pitchFamily="34" charset="0"/>
            </a:endParaRPr>
          </a:p>
          <a:p>
            <a:pPr marL="0" indent="0">
              <a:lnSpc>
                <a:spcPct val="110000"/>
              </a:lnSpc>
              <a:buNone/>
            </a:pP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A3958F6-3AAD-4780-90E3-3D13A9F29ACA}"/>
              </a:ext>
            </a:extLst>
          </p:cNvPr>
          <p:cNvSpPr>
            <a:spLocks noGrp="1"/>
          </p:cNvSpPr>
          <p:nvPr>
            <p:ph type="sldNum" sz="quarter" idx="12"/>
          </p:nvPr>
        </p:nvSpPr>
        <p:spPr/>
        <p:txBody>
          <a:bodyPr/>
          <a:lstStyle/>
          <a:p>
            <a:fld id="{DA60BA0E-20D0-4E7C-B286-26C960A6788F}" type="slidenum">
              <a:rPr lang="en-US" smtClean="0"/>
              <a:t>4</a:t>
            </a:fld>
            <a:endParaRPr lang="en-US"/>
          </a:p>
        </p:txBody>
      </p:sp>
    </p:spTree>
    <p:extLst>
      <p:ext uri="{BB962C8B-B14F-4D97-AF65-F5344CB8AC3E}">
        <p14:creationId xmlns:p14="http://schemas.microsoft.com/office/powerpoint/2010/main" val="294762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Performance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40</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332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Performance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41</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635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304800"/>
            <a:ext cx="7008574" cy="1927225"/>
          </a:xfrm>
        </p:spPr>
        <p:txBody>
          <a:bodyPr>
            <a:normAutofit/>
          </a:bodyPr>
          <a:lstStyle/>
          <a:p>
            <a:r>
              <a:rPr lang="en-US" sz="2000" b="1" dirty="0">
                <a:latin typeface="Calibri" panose="020F0502020204030204" pitchFamily="34" charset="0"/>
                <a:cs typeface="Calibri" panose="020F0502020204030204" pitchFamily="34" charset="0"/>
              </a:rPr>
              <a:t>FUNCTION 7:</a:t>
            </a:r>
            <a:br>
              <a:rPr lang="en-US"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Operations</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27012" y="2362200"/>
            <a:ext cx="7239000" cy="2819400"/>
          </a:xfrm>
        </p:spPr>
        <p:txBody>
          <a:bodyPr>
            <a:normAutofit lnSpcReduction="10000"/>
          </a:bodyPr>
          <a:lstStyle/>
          <a:p>
            <a:r>
              <a:rPr lang="en-US" sz="2800" i="1" dirty="0">
                <a:latin typeface="Calibri" panose="020F0502020204030204" pitchFamily="34" charset="0"/>
                <a:cs typeface="Calibri" panose="020F0502020204030204" pitchFamily="34" charset="0"/>
              </a:rPr>
              <a:t>Working to assure the capacity of the system and the success of the students is their </a:t>
            </a:r>
            <a:r>
              <a:rPr lang="en-US" sz="2800" b="1" i="1" dirty="0">
                <a:latin typeface="Calibri" panose="020F0502020204030204" pitchFamily="34" charset="0"/>
                <a:cs typeface="Calibri" panose="020F0502020204030204" pitchFamily="34" charset="0"/>
              </a:rPr>
              <a:t>leadership in effectively and efficiently organizing and sustaining resources in the implementation of processes and systems to support teaching, learning, and organizational effectiveness </a:t>
            </a:r>
            <a:r>
              <a:rPr lang="en-US" sz="2200" dirty="0">
                <a:latin typeface="Calibri" panose="020F0502020204030204" pitchFamily="34" charset="0"/>
                <a:cs typeface="Calibri" panose="020F0502020204030204" pitchFamily="34" charset="0"/>
              </a:rPr>
              <a:t>(Iowa ASCD, 2015, p. 10).</a:t>
            </a:r>
            <a:r>
              <a:rPr lang="en-US" sz="2400" i="1" dirty="0">
                <a:latin typeface="Calibri" panose="020F0502020204030204" pitchFamily="34" charset="0"/>
                <a:cs typeface="Calibri" panose="020F0502020204030204" pitchFamily="34" charset="0"/>
              </a:rPr>
              <a:t> </a:t>
            </a:r>
            <a:endParaRPr lang="en-US" sz="2200" dirty="0"/>
          </a:p>
        </p:txBody>
      </p:sp>
      <p:sp>
        <p:nvSpPr>
          <p:cNvPr id="4" name="TextBox 3">
            <a:extLst>
              <a:ext uri="{FF2B5EF4-FFF2-40B4-BE49-F238E27FC236}">
                <a16:creationId xmlns:a16="http://schemas.microsoft.com/office/drawing/2014/main" id="{101AF714-5312-4322-B251-BDBF33C742C8}"/>
              </a:ext>
            </a:extLst>
          </p:cNvPr>
          <p:cNvSpPr txBox="1"/>
          <p:nvPr/>
        </p:nvSpPr>
        <p:spPr>
          <a:xfrm>
            <a:off x="227012" y="5105400"/>
            <a:ext cx="6769112" cy="969496"/>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Visionary Leadership (EDUC 61-622)</a:t>
            </a:r>
          </a:p>
          <a:p>
            <a:pPr>
              <a:lnSpc>
                <a:spcPct val="95000"/>
              </a:lnSpc>
            </a:pPr>
            <a:endParaRPr lang="en-US" sz="2000" dirty="0">
              <a:solidFill>
                <a:schemeClr val="accent2">
                  <a:lumMod val="50000"/>
                </a:schemeClr>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20CFD9D7-CDED-4479-B4D2-AE577BB8461E}"/>
              </a:ext>
            </a:extLst>
          </p:cNvPr>
          <p:cNvSpPr>
            <a:spLocks noGrp="1"/>
          </p:cNvSpPr>
          <p:nvPr>
            <p:ph type="sldNum" sz="quarter" idx="12"/>
          </p:nvPr>
        </p:nvSpPr>
        <p:spPr/>
        <p:txBody>
          <a:bodyPr/>
          <a:lstStyle/>
          <a:p>
            <a:fld id="{EB37DED6-D4C7-42EE-AB49-D2E39E64FDE4}" type="slidenum">
              <a:rPr lang="en-US" smtClean="0"/>
              <a:pPr/>
              <a:t>42</a:t>
            </a:fld>
            <a:endParaRPr lang="en-US"/>
          </a:p>
        </p:txBody>
      </p:sp>
      <p:sp>
        <p:nvSpPr>
          <p:cNvPr id="5" name="Rectangle 4">
            <a:extLst>
              <a:ext uri="{FF2B5EF4-FFF2-40B4-BE49-F238E27FC236}">
                <a16:creationId xmlns:a16="http://schemas.microsoft.com/office/drawing/2014/main" id="{C192FBE6-BB75-48A9-8EEE-377E085A4B58}"/>
              </a:ext>
            </a:extLst>
          </p:cNvPr>
          <p:cNvSpPr/>
          <p:nvPr/>
        </p:nvSpPr>
        <p:spPr>
          <a:xfrm>
            <a:off x="7529210" y="0"/>
            <a:ext cx="4659616" cy="685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a:extLst>
              <a:ext uri="{FF2B5EF4-FFF2-40B4-BE49-F238E27FC236}">
                <a16:creationId xmlns:a16="http://schemas.microsoft.com/office/drawing/2014/main" id="{7DC3C3AD-E901-472D-97C7-80D9DAAC9DDB}"/>
              </a:ext>
            </a:extLst>
          </p:cNvPr>
          <p:cNvPicPr>
            <a:picLocks noChangeAspect="1"/>
          </p:cNvPicPr>
          <p:nvPr/>
        </p:nvPicPr>
        <p:blipFill>
          <a:blip r:embed="rId3"/>
          <a:stretch>
            <a:fillRect/>
          </a:stretch>
        </p:blipFill>
        <p:spPr>
          <a:xfrm>
            <a:off x="7529210" y="1905000"/>
            <a:ext cx="4659615" cy="2819400"/>
          </a:xfrm>
          <a:prstGeom prst="rect">
            <a:avLst/>
          </a:prstGeom>
        </p:spPr>
      </p:pic>
      <p:sp>
        <p:nvSpPr>
          <p:cNvPr id="9" name="TextBox 8">
            <a:extLst>
              <a:ext uri="{FF2B5EF4-FFF2-40B4-BE49-F238E27FC236}">
                <a16:creationId xmlns:a16="http://schemas.microsoft.com/office/drawing/2014/main" id="{AD88C9FC-6960-41F7-A314-4C09ABAEE749}"/>
              </a:ext>
            </a:extLst>
          </p:cNvPr>
          <p:cNvSpPr txBox="1"/>
          <p:nvPr/>
        </p:nvSpPr>
        <p:spPr>
          <a:xfrm>
            <a:off x="7901898" y="4800600"/>
            <a:ext cx="4212314" cy="1066800"/>
          </a:xfrm>
          <a:prstGeom prst="rect">
            <a:avLst/>
          </a:prstGeom>
          <a:noFill/>
        </p:spPr>
        <p:txBody>
          <a:bodyPr wrap="square" rtlCol="0">
            <a:spAutoFit/>
          </a:bodyPr>
          <a:lstStyle/>
          <a:p>
            <a:pPr>
              <a:lnSpc>
                <a:spcPct val="95000"/>
              </a:lnSpc>
            </a:pPr>
            <a:r>
              <a:rPr lang="en-US" sz="2200" b="1" dirty="0">
                <a:solidFill>
                  <a:schemeClr val="accent2">
                    <a:lumMod val="50000"/>
                  </a:schemeClr>
                </a:solidFill>
                <a:latin typeface="Calibri" panose="020F0502020204030204" pitchFamily="34" charset="0"/>
                <a:cs typeface="Calibri" panose="020F0502020204030204" pitchFamily="34" charset="0"/>
              </a:rPr>
              <a:t>Click on this image to see the website I’ve created for my classroom and its stakeholders!</a:t>
            </a:r>
          </a:p>
        </p:txBody>
      </p:sp>
    </p:spTree>
    <p:extLst>
      <p:ext uri="{BB962C8B-B14F-4D97-AF65-F5344CB8AC3E}">
        <p14:creationId xmlns:p14="http://schemas.microsoft.com/office/powerpoint/2010/main" val="4087895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Operations                                                                                                                                                                                                                                                                                                                                                                                                                                                                                         </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914400"/>
            <a:ext cx="10896600" cy="5439337"/>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7 states that curriculum leaders should “assure the capacity of the system and success of the students” by exhibiting “collaborative leadership in curriculum, instruction, and assessment” (Iowa ASCD, 2015, p. 10). </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43</a:t>
            </a:fld>
            <a:endParaRPr lang="en-US"/>
          </a:p>
        </p:txBody>
      </p:sp>
    </p:spTree>
    <p:extLst>
      <p:ext uri="{BB962C8B-B14F-4D97-AF65-F5344CB8AC3E}">
        <p14:creationId xmlns:p14="http://schemas.microsoft.com/office/powerpoint/2010/main" val="37334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Operations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44</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4445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Operations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45</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5086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Operations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46</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2059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Operations</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47</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772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27355" y="609600"/>
            <a:ext cx="7008574" cy="1571625"/>
          </a:xfrm>
        </p:spPr>
        <p:txBody>
          <a:bodyPr>
            <a:normAutofit/>
          </a:bodyPr>
          <a:lstStyle/>
          <a:p>
            <a:r>
              <a:rPr lang="en-US" sz="2000" b="1" dirty="0">
                <a:latin typeface="Calibri" panose="020F0502020204030204" pitchFamily="34" charset="0"/>
                <a:cs typeface="Calibri" panose="020F0502020204030204" pitchFamily="34" charset="0"/>
              </a:rPr>
              <a:t>FUNCTION 8:</a:t>
            </a:r>
            <a:br>
              <a:rPr lang="en-US" sz="4400"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Change     </a:t>
            </a:r>
            <a:r>
              <a:rPr lang="en-US" sz="4400" dirty="0">
                <a:latin typeface="Calibri" panose="020F0502020204030204" pitchFamily="34" charset="0"/>
                <a:cs typeface="Calibri" panose="020F0502020204030204" pitchFamily="34" charset="0"/>
              </a:rPr>
              <a:t>                                                                                                                                                                                                                            </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27012" y="2260600"/>
            <a:ext cx="7008574" cy="3073400"/>
          </a:xfrm>
        </p:spPr>
        <p:txBody>
          <a:bodyPr>
            <a:normAutofit/>
          </a:bodyPr>
          <a:lstStyle/>
          <a:p>
            <a:r>
              <a:rPr lang="en-US" sz="2800" i="1" dirty="0">
                <a:latin typeface="Calibri" panose="020F0502020204030204" pitchFamily="34" charset="0"/>
                <a:cs typeface="Calibri" panose="020F0502020204030204" pitchFamily="34" charset="0"/>
              </a:rPr>
              <a:t>Working to assure the capacity of the system and the success of the students is their </a:t>
            </a:r>
            <a:r>
              <a:rPr lang="en-US" sz="2800" b="1" i="1" dirty="0">
                <a:latin typeface="Calibri" panose="020F0502020204030204" pitchFamily="34" charset="0"/>
                <a:cs typeface="Calibri" panose="020F0502020204030204" pitchFamily="34" charset="0"/>
              </a:rPr>
              <a:t>leadership in effectively and efficiently leading change and developing the capacity of others to deal with the change </a:t>
            </a:r>
            <a:r>
              <a:rPr lang="en-US" sz="2200" dirty="0">
                <a:latin typeface="Calibri" panose="020F0502020204030204" pitchFamily="34" charset="0"/>
                <a:cs typeface="Calibri" panose="020F0502020204030204" pitchFamily="34" charset="0"/>
              </a:rPr>
              <a:t>(Iowa ASCD, 2015, p. 11).</a:t>
            </a:r>
            <a:endParaRPr lang="en-US" sz="2200" dirty="0"/>
          </a:p>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5A7CE13-DB39-4E82-BE3A-4288D53F8003}"/>
              </a:ext>
            </a:extLst>
          </p:cNvPr>
          <p:cNvSpPr txBox="1"/>
          <p:nvPr/>
        </p:nvSpPr>
        <p:spPr>
          <a:xfrm>
            <a:off x="227012" y="5105400"/>
            <a:ext cx="6769112" cy="969496"/>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COURSES: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Academic Inquiry (EDUC 61-697)</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Change Management in Education (EDUC 61-691) </a:t>
            </a:r>
          </a:p>
        </p:txBody>
      </p:sp>
      <p:sp>
        <p:nvSpPr>
          <p:cNvPr id="6" name="Slide Number Placeholder 5">
            <a:extLst>
              <a:ext uri="{FF2B5EF4-FFF2-40B4-BE49-F238E27FC236}">
                <a16:creationId xmlns:a16="http://schemas.microsoft.com/office/drawing/2014/main" id="{EEF1BAE5-B8A8-4AFC-8E30-BF705B5DB6F6}"/>
              </a:ext>
            </a:extLst>
          </p:cNvPr>
          <p:cNvSpPr>
            <a:spLocks noGrp="1"/>
          </p:cNvSpPr>
          <p:nvPr>
            <p:ph type="sldNum" sz="quarter" idx="12"/>
          </p:nvPr>
        </p:nvSpPr>
        <p:spPr/>
        <p:txBody>
          <a:bodyPr/>
          <a:lstStyle/>
          <a:p>
            <a:fld id="{EB37DED6-D4C7-42EE-AB49-D2E39E64FDE4}" type="slidenum">
              <a:rPr lang="en-US" smtClean="0"/>
              <a:pPr/>
              <a:t>48</a:t>
            </a:fld>
            <a:endParaRPr lang="en-US"/>
          </a:p>
        </p:txBody>
      </p:sp>
      <p:sp>
        <p:nvSpPr>
          <p:cNvPr id="8" name="Rectangle 7">
            <a:extLst>
              <a:ext uri="{FF2B5EF4-FFF2-40B4-BE49-F238E27FC236}">
                <a16:creationId xmlns:a16="http://schemas.microsoft.com/office/drawing/2014/main" id="{2BC8D1F5-5B25-4410-AB3D-31F9256D4541}"/>
              </a:ext>
            </a:extLst>
          </p:cNvPr>
          <p:cNvSpPr/>
          <p:nvPr/>
        </p:nvSpPr>
        <p:spPr>
          <a:xfrm>
            <a:off x="7543799" y="0"/>
            <a:ext cx="4646613" cy="685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FD3CA7-CED8-465D-A5D3-65E76C338708}"/>
              </a:ext>
            </a:extLst>
          </p:cNvPr>
          <p:cNvPicPr>
            <a:picLocks noChangeAspect="1"/>
          </p:cNvPicPr>
          <p:nvPr/>
        </p:nvPicPr>
        <p:blipFill>
          <a:blip r:embed="rId2"/>
          <a:stretch>
            <a:fillRect/>
          </a:stretch>
        </p:blipFill>
        <p:spPr>
          <a:xfrm>
            <a:off x="7539328" y="1295400"/>
            <a:ext cx="4651084" cy="4038600"/>
          </a:xfrm>
          <a:prstGeom prst="rect">
            <a:avLst/>
          </a:prstGeom>
        </p:spPr>
      </p:pic>
    </p:spTree>
    <p:extLst>
      <p:ext uri="{BB962C8B-B14F-4D97-AF65-F5344CB8AC3E}">
        <p14:creationId xmlns:p14="http://schemas.microsoft.com/office/powerpoint/2010/main" val="39645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Change                                                                                                                                                                                                                                                                                                                                                                                                                                                                                        </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914400"/>
            <a:ext cx="10896600" cy="5439337"/>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8 states that curriculum leaders should “assure the capacity of the system and success of the students” by exhibiting “collaborative leadership in curriculum, instruction, and assessment” (Iowa ASCD, 2015, p. 11). </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49</a:t>
            </a:fld>
            <a:endParaRPr lang="en-US"/>
          </a:p>
        </p:txBody>
      </p:sp>
    </p:spTree>
    <p:extLst>
      <p:ext uri="{BB962C8B-B14F-4D97-AF65-F5344CB8AC3E}">
        <p14:creationId xmlns:p14="http://schemas.microsoft.com/office/powerpoint/2010/main" val="34229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1612050" cy="787400"/>
          </a:xfrm>
        </p:spPr>
        <p:txBody>
          <a:bodyPr>
            <a:noAutofit/>
          </a:bodyPr>
          <a:lstStyle/>
          <a:p>
            <a:r>
              <a:rPr lang="en-US" sz="3000" b="1" dirty="0">
                <a:latin typeface="Calibri" panose="020F0502020204030204" pitchFamily="34" charset="0"/>
                <a:cs typeface="Calibri" panose="020F0502020204030204" pitchFamily="34" charset="0"/>
              </a:rPr>
              <a:t>Curriculum and Instruction: 1.5 Years of Learning and Growth  </a:t>
            </a:r>
            <a:r>
              <a:rPr lang="en-US" sz="3000" dirty="0">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836612" y="990600"/>
            <a:ext cx="9677400" cy="5029200"/>
          </a:xfrm>
        </p:spPr>
        <p:txBody>
          <a:bodyPr>
            <a:normAutofit fontScale="25000" lnSpcReduction="20000"/>
          </a:bodyPr>
          <a:lstStyle/>
          <a:p>
            <a:pPr marL="0" indent="0">
              <a:lnSpc>
                <a:spcPct val="120000"/>
              </a:lnSpc>
              <a:spcBef>
                <a:spcPts val="0"/>
              </a:spcBef>
              <a:buNone/>
            </a:pPr>
            <a:r>
              <a:rPr lang="en-US" sz="6400" dirty="0">
                <a:latin typeface="Calibri" panose="020F0502020204030204" pitchFamily="34" charset="0"/>
                <a:cs typeface="Calibri" panose="020F0502020204030204" pitchFamily="34" charset="0"/>
              </a:rPr>
              <a:t>       In this presentation, I will share highlights of my learnings and take-aways each of the eight Functions of Curriculum Leaders, a set of standards generated and published by the Iowa Association for Supervision and Curriculum Development (Iowa ASCD).</a:t>
            </a: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r>
              <a:rPr lang="en-US" sz="6400" dirty="0">
                <a:latin typeface="Calibri" panose="020F0502020204030204" pitchFamily="34" charset="0"/>
                <a:cs typeface="Calibri" panose="020F0502020204030204" pitchFamily="34" charset="0"/>
              </a:rPr>
              <a:t>       After summarizing the understandings I have recalled and gained from each of the functions, I will cite my own coursework as evidence of </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how I have applied those learnings in the creation and/or creation of relevant projects and assignment,</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how I have analyzed or evaluated information presented or discovered during my research, along with</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how I can also apply learnings and take-aways as an educator – in my current classroom practice, or as a curriculum strategist working with building and district leadership.</a:t>
            </a:r>
          </a:p>
          <a:p>
            <a:pPr>
              <a:lnSpc>
                <a:spcPct val="120000"/>
              </a:lnSpc>
              <a:spcBef>
                <a:spcPts val="0"/>
              </a:spcBef>
              <a:buFont typeface="Wingdings" panose="05000000000000000000" pitchFamily="2" charset="2"/>
              <a:buChar char="§"/>
            </a:pPr>
            <a:endParaRPr lang="en-US" sz="6400" dirty="0">
              <a:latin typeface="Calibri" panose="020F0502020204030204" pitchFamily="34" charset="0"/>
              <a:cs typeface="Calibri" panose="020F0502020204030204" pitchFamily="34" charset="0"/>
            </a:endParaRPr>
          </a:p>
          <a:p>
            <a:pPr marL="0" indent="0">
              <a:lnSpc>
                <a:spcPct val="120000"/>
              </a:lnSpc>
              <a:spcBef>
                <a:spcPts val="0"/>
              </a:spcBef>
              <a:buNone/>
            </a:pPr>
            <a:r>
              <a:rPr lang="en-US" sz="6400" dirty="0">
                <a:latin typeface="Calibri" panose="020F0502020204030204" pitchFamily="34" charset="0"/>
                <a:cs typeface="Calibri" panose="020F0502020204030204" pitchFamily="34" charset="0"/>
              </a:rPr>
              <a:t>      The presentation will end with reflections on the following questions:</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What did I learn from projects and assignments throughout the program?</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What was learned from projects and assignments that connects with each function of a curriculum leader?</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How has completion of the projects and assignments assisted me in understanding the functions as they relate to me as an educator?</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How has the work I completed for projects and assignments contributed to, or lead to, change in professional practice?</a:t>
            </a:r>
          </a:p>
          <a:p>
            <a:pPr>
              <a:lnSpc>
                <a:spcPct val="120000"/>
              </a:lnSpc>
              <a:spcBef>
                <a:spcPts val="0"/>
              </a:spcBef>
              <a:buFont typeface="Wingdings" panose="05000000000000000000" pitchFamily="2" charset="2"/>
              <a:buChar char="§"/>
            </a:pPr>
            <a:r>
              <a:rPr lang="en-US" sz="6400" dirty="0">
                <a:latin typeface="Calibri" panose="020F0502020204030204" pitchFamily="34" charset="0"/>
                <a:cs typeface="Calibri" panose="020F0502020204030204" pitchFamily="34" charset="0"/>
              </a:rPr>
              <a:t>What future actions will be taken to ensure continued growth and development in the functions of a curriculum leader? </a:t>
            </a:r>
            <a:br>
              <a:rPr lang="en-US" sz="6400" dirty="0">
                <a:latin typeface="Calibri" panose="020F0502020204030204" pitchFamily="34" charset="0"/>
                <a:cs typeface="Calibri" panose="020F0502020204030204" pitchFamily="34" charset="0"/>
              </a:rPr>
            </a:br>
            <a:br>
              <a:rPr lang="en-US" sz="64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p>
          <a:p>
            <a:pPr marL="0" indent="0">
              <a:lnSpc>
                <a:spcPct val="110000"/>
              </a:lnSpc>
              <a:buNone/>
            </a:pPr>
            <a:r>
              <a:rPr lang="en-US" sz="2000" dirty="0">
                <a:latin typeface="Calibri" panose="020F0502020204030204" pitchFamily="34" charset="0"/>
                <a:cs typeface="Calibri" panose="020F0502020204030204" pitchFamily="34" charset="0"/>
              </a:rPr>
              <a:t>                                                                                                                                                                                          </a:t>
            </a:r>
          </a:p>
          <a:p>
            <a:pPr marL="0" indent="0">
              <a:lnSpc>
                <a:spcPct val="110000"/>
              </a:lnSpc>
              <a:buNone/>
            </a:pPr>
            <a:endParaRPr lang="en-US" sz="2000" dirty="0">
              <a:latin typeface="Calibri" panose="020F0502020204030204" pitchFamily="34" charset="0"/>
              <a:cs typeface="Calibri" panose="020F0502020204030204" pitchFamily="34" charset="0"/>
            </a:endParaRPr>
          </a:p>
          <a:p>
            <a:pPr marL="0" indent="0">
              <a:lnSpc>
                <a:spcPct val="110000"/>
              </a:lnSpc>
              <a:buNone/>
            </a:pPr>
            <a:endParaRPr lang="en-US" sz="2000" dirty="0">
              <a:latin typeface="Calibri" panose="020F0502020204030204" pitchFamily="34" charset="0"/>
              <a:cs typeface="Calibri" panose="020F0502020204030204" pitchFamily="34" charset="0"/>
            </a:endParaRPr>
          </a:p>
          <a:p>
            <a:pPr marL="0" indent="0">
              <a:lnSpc>
                <a:spcPct val="110000"/>
              </a:lnSpc>
              <a:buNone/>
            </a:pPr>
            <a:endParaRPr lang="en-US"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06C875-D801-4318-9DB3-4EE7D381E20F}"/>
              </a:ext>
            </a:extLst>
          </p:cNvPr>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261121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Change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50</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0786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Change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51</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3324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Change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52</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056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Change</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x Coursework: </a:t>
            </a:r>
          </a:p>
          <a:p>
            <a:r>
              <a:rPr lang="en-US" sz="2000" b="1" i="1" dirty="0" err="1">
                <a:latin typeface="Calibri" panose="020F0502020204030204" pitchFamily="34" charset="0"/>
                <a:cs typeface="Calibri" panose="020F0502020204030204" pitchFamily="34" charset="0"/>
              </a:rPr>
              <a:t>Abc</a:t>
            </a:r>
            <a:r>
              <a:rPr lang="en-US" sz="2000" b="1" i="1" dirty="0">
                <a:latin typeface="Calibri" panose="020F0502020204030204" pitchFamily="34" charset="0"/>
                <a:cs typeface="Calibri" panose="020F0502020204030204" pitchFamily="34" charset="0"/>
              </a:rPr>
              <a:t>  (61-xxx Course, Module x)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53</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
        <p:nvSpPr>
          <p:cNvPr id="9" name="TextBox 8">
            <a:extLst>
              <a:ext uri="{FF2B5EF4-FFF2-40B4-BE49-F238E27FC236}">
                <a16:creationId xmlns:a16="http://schemas.microsoft.com/office/drawing/2014/main" id="{439810A2-68AD-4D86-8F9D-F1E4AB445481}"/>
              </a:ext>
            </a:extLst>
          </p:cNvPr>
          <p:cNvSpPr txBox="1"/>
          <p:nvPr/>
        </p:nvSpPr>
        <p:spPr>
          <a:xfrm>
            <a:off x="303212" y="5420521"/>
            <a:ext cx="8138162" cy="369332"/>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Abc</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40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2060574"/>
            <a:ext cx="7008574" cy="1978026"/>
          </a:xfrm>
        </p:spPr>
        <p:txBody>
          <a:bodyPr>
            <a:normAutofit/>
          </a:bodyPr>
          <a:lstStyle/>
          <a:p>
            <a:r>
              <a:rPr lang="en-US" sz="4000" b="1" dirty="0">
                <a:latin typeface="Calibri" panose="020F0502020204030204" pitchFamily="34" charset="0"/>
                <a:cs typeface="Calibri" panose="020F0502020204030204" pitchFamily="34" charset="0"/>
              </a:rPr>
              <a:t>Final Reflections: Self-Analysis, Personal Growth, and Self-Reflection                                                                                                                                                                                                        </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37149" y="3886200"/>
            <a:ext cx="7008574" cy="1244600"/>
          </a:xfrm>
        </p:spPr>
        <p:txBody>
          <a:bodyPr/>
          <a:lstStyle/>
          <a:p>
            <a:r>
              <a:rPr lang="en-US" dirty="0" err="1">
                <a:latin typeface="Calibri" panose="020F0502020204030204" pitchFamily="34" charset="0"/>
                <a:cs typeface="Calibri" panose="020F0502020204030204" pitchFamily="34" charset="0"/>
              </a:rPr>
              <a:t>Abc</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C2DE275-F3A0-4649-80F1-7A7F36B2ABDF}"/>
              </a:ext>
            </a:extLst>
          </p:cNvPr>
          <p:cNvSpPr>
            <a:spLocks noGrp="1"/>
          </p:cNvSpPr>
          <p:nvPr>
            <p:ph type="sldNum" sz="quarter" idx="12"/>
          </p:nvPr>
        </p:nvSpPr>
        <p:spPr/>
        <p:txBody>
          <a:bodyPr/>
          <a:lstStyle/>
          <a:p>
            <a:fld id="{EB37DED6-D4C7-42EE-AB49-D2E39E64FDE4}" type="slidenum">
              <a:rPr lang="en-US" smtClean="0"/>
              <a:pPr/>
              <a:t>54</a:t>
            </a:fld>
            <a:endParaRPr lang="en-US"/>
          </a:p>
        </p:txBody>
      </p:sp>
      <p:sp>
        <p:nvSpPr>
          <p:cNvPr id="5" name="Rectangle 4">
            <a:extLst>
              <a:ext uri="{FF2B5EF4-FFF2-40B4-BE49-F238E27FC236}">
                <a16:creationId xmlns:a16="http://schemas.microsoft.com/office/drawing/2014/main" id="{46B157E9-D42B-4C6D-B157-24F7F783BEC6}"/>
              </a:ext>
            </a:extLst>
          </p:cNvPr>
          <p:cNvSpPr/>
          <p:nvPr/>
        </p:nvSpPr>
        <p:spPr>
          <a:xfrm>
            <a:off x="7542212" y="0"/>
            <a:ext cx="4724400" cy="685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7BF3A9-1929-4756-85B2-F66996DC6FD3}"/>
              </a:ext>
            </a:extLst>
          </p:cNvPr>
          <p:cNvPicPr>
            <a:picLocks noChangeAspect="1"/>
          </p:cNvPicPr>
          <p:nvPr/>
        </p:nvPicPr>
        <p:blipFill>
          <a:blip r:embed="rId2"/>
          <a:stretch>
            <a:fillRect/>
          </a:stretch>
        </p:blipFill>
        <p:spPr>
          <a:xfrm>
            <a:off x="7618412" y="1219200"/>
            <a:ext cx="4533901" cy="4363614"/>
          </a:xfrm>
          <a:prstGeom prst="rect">
            <a:avLst/>
          </a:prstGeom>
        </p:spPr>
      </p:pic>
    </p:spTree>
    <p:extLst>
      <p:ext uri="{BB962C8B-B14F-4D97-AF65-F5344CB8AC3E}">
        <p14:creationId xmlns:p14="http://schemas.microsoft.com/office/powerpoint/2010/main" val="391522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61" y="203200"/>
            <a:ext cx="10742851" cy="1320800"/>
          </a:xfrm>
        </p:spPr>
        <p:txBody>
          <a:bodyPr>
            <a:normAutofit/>
          </a:bodyPr>
          <a:lstStyle/>
          <a:p>
            <a:r>
              <a:rPr lang="en-US" dirty="0">
                <a:latin typeface="Calibri" panose="020F0502020204030204" pitchFamily="34" charset="0"/>
                <a:cs typeface="Calibri" panose="020F0502020204030204" pitchFamily="34" charset="0"/>
              </a:rPr>
              <a:t>Final Reflections: Self-Analysis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8012" y="1295400"/>
            <a:ext cx="10666651" cy="4699000"/>
          </a:xfrm>
        </p:spPr>
        <p:txBody>
          <a:bodyPr/>
          <a:lstStyle/>
          <a:p>
            <a:pPr marL="0" indent="0">
              <a:buNone/>
            </a:pPr>
            <a:r>
              <a:rPr lang="en-US" b="1" i="1" dirty="0">
                <a:latin typeface="Calibri" panose="020F0502020204030204" pitchFamily="34" charset="0"/>
                <a:cs typeface="Calibri" panose="020F0502020204030204" pitchFamily="34" charset="0"/>
              </a:rPr>
              <a:t>What question will I continue to explore?  Why is continued growth critical?  What reflection will be involved with this question?</a:t>
            </a:r>
          </a:p>
          <a:p>
            <a:pPr marL="0" indent="0">
              <a:buNone/>
            </a:pPr>
            <a:r>
              <a:rPr lang="en-US" dirty="0" err="1">
                <a:latin typeface="Calibri" panose="020F0502020204030204" pitchFamily="34" charset="0"/>
                <a:cs typeface="Calibri" panose="020F0502020204030204" pitchFamily="34" charset="0"/>
              </a:rPr>
              <a:t>Abc</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9ADC7F1-C181-4BE7-BBD3-8937DED3C98A}"/>
              </a:ext>
            </a:extLst>
          </p:cNvPr>
          <p:cNvSpPr>
            <a:spLocks noGrp="1"/>
          </p:cNvSpPr>
          <p:nvPr>
            <p:ph type="sldNum" sz="quarter" idx="12"/>
          </p:nvPr>
        </p:nvSpPr>
        <p:spPr/>
        <p:txBody>
          <a:bodyPr/>
          <a:lstStyle/>
          <a:p>
            <a:fld id="{DA60BA0E-20D0-4E7C-B286-26C960A6788F}" type="slidenum">
              <a:rPr lang="en-US" smtClean="0"/>
              <a:t>55</a:t>
            </a:fld>
            <a:endParaRPr lang="en-US"/>
          </a:p>
        </p:txBody>
      </p:sp>
    </p:spTree>
    <p:extLst>
      <p:ext uri="{BB962C8B-B14F-4D97-AF65-F5344CB8AC3E}">
        <p14:creationId xmlns:p14="http://schemas.microsoft.com/office/powerpoint/2010/main" val="31323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61" y="203200"/>
            <a:ext cx="10742851" cy="1320800"/>
          </a:xfrm>
        </p:spPr>
        <p:txBody>
          <a:bodyPr/>
          <a:lstStyle/>
          <a:p>
            <a:r>
              <a:rPr lang="en-US" dirty="0">
                <a:latin typeface="Calibri" panose="020F0502020204030204" pitchFamily="34" charset="0"/>
                <a:cs typeface="Calibri" panose="020F0502020204030204" pitchFamily="34" charset="0"/>
              </a:rPr>
              <a:t>Final Reflections: Personal Growth</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8012" y="1295400"/>
            <a:ext cx="10666651" cy="4699000"/>
          </a:xfrm>
        </p:spPr>
        <p:txBody>
          <a:bodyPr/>
          <a:lstStyle/>
          <a:p>
            <a:pPr marL="0" indent="0">
              <a:buNone/>
            </a:pPr>
            <a:r>
              <a:rPr lang="en-US" b="1" i="1" dirty="0">
                <a:latin typeface="Calibri" panose="020F0502020204030204" pitchFamily="34" charset="0"/>
                <a:cs typeface="Calibri" panose="020F0502020204030204" pitchFamily="34" charset="0"/>
              </a:rPr>
              <a:t>What question will I continue to explore?  Why is continued growth critical?  What reflection will be involved with this question?</a:t>
            </a:r>
          </a:p>
          <a:p>
            <a:pPr marL="0" indent="0">
              <a:buNone/>
            </a:pPr>
            <a:r>
              <a:rPr lang="en-US" dirty="0" err="1">
                <a:latin typeface="Calibri" panose="020F0502020204030204" pitchFamily="34" charset="0"/>
                <a:cs typeface="Calibri" panose="020F0502020204030204" pitchFamily="34" charset="0"/>
              </a:rPr>
              <a:t>Abc</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9ADC7F1-C181-4BE7-BBD3-8937DED3C98A}"/>
              </a:ext>
            </a:extLst>
          </p:cNvPr>
          <p:cNvSpPr>
            <a:spLocks noGrp="1"/>
          </p:cNvSpPr>
          <p:nvPr>
            <p:ph type="sldNum" sz="quarter" idx="12"/>
          </p:nvPr>
        </p:nvSpPr>
        <p:spPr/>
        <p:txBody>
          <a:bodyPr/>
          <a:lstStyle/>
          <a:p>
            <a:fld id="{DA60BA0E-20D0-4E7C-B286-26C960A6788F}" type="slidenum">
              <a:rPr lang="en-US" smtClean="0"/>
              <a:t>56</a:t>
            </a:fld>
            <a:endParaRPr lang="en-US"/>
          </a:p>
        </p:txBody>
      </p:sp>
    </p:spTree>
    <p:extLst>
      <p:ext uri="{BB962C8B-B14F-4D97-AF65-F5344CB8AC3E}">
        <p14:creationId xmlns:p14="http://schemas.microsoft.com/office/powerpoint/2010/main" val="19669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0742851" cy="1397000"/>
          </a:xfrm>
        </p:spPr>
        <p:txBody>
          <a:bodyPr>
            <a:normAutofit/>
          </a:bodyPr>
          <a:lstStyle/>
          <a:p>
            <a:r>
              <a:rPr lang="en-US" dirty="0">
                <a:latin typeface="Calibri" panose="020F0502020204030204" pitchFamily="34" charset="0"/>
                <a:cs typeface="Calibri" panose="020F0502020204030204" pitchFamily="34" charset="0"/>
              </a:rPr>
              <a:t>Final Reflections: Looking Ahead</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8012" y="1701800"/>
            <a:ext cx="10666651" cy="4699000"/>
          </a:xfrm>
        </p:spPr>
        <p:txBody>
          <a:bodyPr/>
          <a:lstStyle/>
          <a:p>
            <a:pPr marL="0" indent="0">
              <a:buNone/>
            </a:pPr>
            <a:r>
              <a:rPr lang="en-US" b="1" i="1" dirty="0">
                <a:latin typeface="Calibri" panose="020F0502020204030204" pitchFamily="34" charset="0"/>
                <a:cs typeface="Calibri" panose="020F0502020204030204" pitchFamily="34" charset="0"/>
              </a:rPr>
              <a:t>What question will I continue to explore?  Why is continued growth critical?  What reflection will be involved with this question?</a:t>
            </a:r>
          </a:p>
          <a:p>
            <a:pPr marL="0" indent="0">
              <a:buNone/>
            </a:pPr>
            <a:r>
              <a:rPr lang="en-US" dirty="0" err="1">
                <a:latin typeface="Calibri" panose="020F0502020204030204" pitchFamily="34" charset="0"/>
                <a:cs typeface="Calibri" panose="020F0502020204030204" pitchFamily="34" charset="0"/>
              </a:rPr>
              <a:t>Abc</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1189141-4494-418B-B77F-7EE26DB539BF}"/>
              </a:ext>
            </a:extLst>
          </p:cNvPr>
          <p:cNvSpPr>
            <a:spLocks noGrp="1"/>
          </p:cNvSpPr>
          <p:nvPr>
            <p:ph type="sldNum" sz="quarter" idx="12"/>
          </p:nvPr>
        </p:nvSpPr>
        <p:spPr/>
        <p:txBody>
          <a:bodyPr/>
          <a:lstStyle/>
          <a:p>
            <a:fld id="{DA60BA0E-20D0-4E7C-B286-26C960A6788F}" type="slidenum">
              <a:rPr lang="en-US" smtClean="0"/>
              <a:t>57</a:t>
            </a:fld>
            <a:endParaRPr lang="en-US"/>
          </a:p>
        </p:txBody>
      </p:sp>
    </p:spTree>
    <p:extLst>
      <p:ext uri="{BB962C8B-B14F-4D97-AF65-F5344CB8AC3E}">
        <p14:creationId xmlns:p14="http://schemas.microsoft.com/office/powerpoint/2010/main" val="29778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686038" y="1298574"/>
            <a:ext cx="7008574" cy="758826"/>
          </a:xfrm>
        </p:spPr>
        <p:txBody>
          <a:bodyPr>
            <a:normAutofit/>
          </a:bodyPr>
          <a:lstStyle/>
          <a:p>
            <a:r>
              <a:rPr lang="en-US" sz="4000" b="1" dirty="0">
                <a:latin typeface="Calibri" panose="020F0502020204030204" pitchFamily="34" charset="0"/>
                <a:cs typeface="Calibri" panose="020F0502020204030204" pitchFamily="34" charset="0"/>
              </a:rPr>
              <a:t>References</a:t>
            </a:r>
          </a:p>
        </p:txBody>
      </p:sp>
      <p:sp>
        <p:nvSpPr>
          <p:cNvPr id="6" name="Slide Number Placeholder 5">
            <a:extLst>
              <a:ext uri="{FF2B5EF4-FFF2-40B4-BE49-F238E27FC236}">
                <a16:creationId xmlns:a16="http://schemas.microsoft.com/office/drawing/2014/main" id="{1817297E-5840-4EB2-9A79-BEF1F6AE72FA}"/>
              </a:ext>
            </a:extLst>
          </p:cNvPr>
          <p:cNvSpPr>
            <a:spLocks noGrp="1"/>
          </p:cNvSpPr>
          <p:nvPr>
            <p:ph type="sldNum" sz="quarter" idx="12"/>
          </p:nvPr>
        </p:nvSpPr>
        <p:spPr/>
        <p:txBody>
          <a:bodyPr/>
          <a:lstStyle/>
          <a:p>
            <a:fld id="{EB37DED6-D4C7-42EE-AB49-D2E39E64FDE4}" type="slidenum">
              <a:rPr lang="en-US" smtClean="0"/>
              <a:pPr/>
              <a:t>58</a:t>
            </a:fld>
            <a:endParaRPr lang="en-US"/>
          </a:p>
        </p:txBody>
      </p:sp>
      <p:pic>
        <p:nvPicPr>
          <p:cNvPr id="13" name="Picture 12">
            <a:extLst>
              <a:ext uri="{FF2B5EF4-FFF2-40B4-BE49-F238E27FC236}">
                <a16:creationId xmlns:a16="http://schemas.microsoft.com/office/drawing/2014/main" id="{EF0EDF33-CE39-4806-B1ED-FE836D35ABEF}"/>
              </a:ext>
            </a:extLst>
          </p:cNvPr>
          <p:cNvPicPr>
            <a:picLocks noChangeAspect="1"/>
          </p:cNvPicPr>
          <p:nvPr/>
        </p:nvPicPr>
        <p:blipFill>
          <a:blip r:embed="rId2"/>
          <a:stretch>
            <a:fillRect/>
          </a:stretch>
        </p:blipFill>
        <p:spPr>
          <a:xfrm>
            <a:off x="7586660" y="0"/>
            <a:ext cx="4603752" cy="6934200"/>
          </a:xfrm>
          <a:prstGeom prst="rect">
            <a:avLst/>
          </a:prstGeom>
        </p:spPr>
      </p:pic>
    </p:spTree>
    <p:extLst>
      <p:ext uri="{BB962C8B-B14F-4D97-AF65-F5344CB8AC3E}">
        <p14:creationId xmlns:p14="http://schemas.microsoft.com/office/powerpoint/2010/main" val="173695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86" y="-41564"/>
            <a:ext cx="10742851" cy="1397000"/>
          </a:xfrm>
        </p:spPr>
        <p:txBody>
          <a:bodyPr>
            <a:normAutofit/>
          </a:bodyPr>
          <a:lstStyle/>
          <a:p>
            <a:r>
              <a:rPr lang="en-US" b="1" dirty="0">
                <a:latin typeface="Calibri" panose="020F0502020204030204" pitchFamily="34" charset="0"/>
                <a:cs typeface="Calibri" panose="020F0502020204030204" pitchFamily="34" charset="0"/>
              </a:rPr>
              <a:t>References</a:t>
            </a:r>
          </a:p>
        </p:txBody>
      </p:sp>
      <p:sp>
        <p:nvSpPr>
          <p:cNvPr id="4" name="Slide Number Placeholder 3">
            <a:extLst>
              <a:ext uri="{FF2B5EF4-FFF2-40B4-BE49-F238E27FC236}">
                <a16:creationId xmlns:a16="http://schemas.microsoft.com/office/drawing/2014/main" id="{D1189141-4494-418B-B77F-7EE26DB539BF}"/>
              </a:ext>
            </a:extLst>
          </p:cNvPr>
          <p:cNvSpPr>
            <a:spLocks noGrp="1"/>
          </p:cNvSpPr>
          <p:nvPr>
            <p:ph type="sldNum" sz="quarter" idx="12"/>
          </p:nvPr>
        </p:nvSpPr>
        <p:spPr/>
        <p:txBody>
          <a:bodyPr/>
          <a:lstStyle/>
          <a:p>
            <a:fld id="{DA60BA0E-20D0-4E7C-B286-26C960A6788F}" type="slidenum">
              <a:rPr lang="en-US" smtClean="0"/>
              <a:t>59</a:t>
            </a:fld>
            <a:endParaRPr lang="en-US"/>
          </a:p>
        </p:txBody>
      </p:sp>
      <p:pic>
        <p:nvPicPr>
          <p:cNvPr id="11" name="Picture 10">
            <a:extLst>
              <a:ext uri="{FF2B5EF4-FFF2-40B4-BE49-F238E27FC236}">
                <a16:creationId xmlns:a16="http://schemas.microsoft.com/office/drawing/2014/main" id="{13002B20-9C6A-45A3-BD5D-9886E0781275}"/>
              </a:ext>
            </a:extLst>
          </p:cNvPr>
          <p:cNvPicPr>
            <a:picLocks noChangeAspect="1"/>
          </p:cNvPicPr>
          <p:nvPr/>
        </p:nvPicPr>
        <p:blipFill>
          <a:blip r:embed="rId2"/>
          <a:stretch>
            <a:fillRect/>
          </a:stretch>
        </p:blipFill>
        <p:spPr>
          <a:xfrm>
            <a:off x="7389812" y="2999257"/>
            <a:ext cx="4114800" cy="3353053"/>
          </a:xfrm>
          <a:prstGeom prst="rect">
            <a:avLst/>
          </a:prstGeom>
        </p:spPr>
      </p:pic>
      <p:sp>
        <p:nvSpPr>
          <p:cNvPr id="12" name="Content Placeholder 2">
            <a:extLst>
              <a:ext uri="{FF2B5EF4-FFF2-40B4-BE49-F238E27FC236}">
                <a16:creationId xmlns:a16="http://schemas.microsoft.com/office/drawing/2014/main" id="{CA5A0E4B-30B6-4472-AB94-EBB3FC39D91B}"/>
              </a:ext>
            </a:extLst>
          </p:cNvPr>
          <p:cNvSpPr txBox="1">
            <a:spLocks/>
          </p:cNvSpPr>
          <p:nvPr/>
        </p:nvSpPr>
        <p:spPr>
          <a:xfrm>
            <a:off x="836612" y="1447800"/>
            <a:ext cx="10971452" cy="2362200"/>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0"/>
              </a:spcBef>
              <a:buClr>
                <a:schemeClr val="accent6">
                  <a:lumMod val="50000"/>
                </a:schemeClr>
              </a:buClr>
              <a:buSzPct val="100000"/>
              <a:buFont typeface="Arial" pitchFamily="34" charset="0"/>
              <a:buNone/>
              <a:defRPr sz="2800" b="0" kern="1200" cap="none" spc="0">
                <a:ln w="0"/>
                <a:solidFill>
                  <a:schemeClr val="accent2">
                    <a:lumMod val="50000"/>
                  </a:schemeClr>
                </a:solidFill>
                <a:effectLst/>
                <a:latin typeface="+mn-lt"/>
                <a:ea typeface="+mn-ea"/>
                <a:cs typeface="+mn-cs"/>
              </a:defRPr>
            </a:lvl1pPr>
            <a:lvl2pPr marL="609493" indent="0" algn="ctr" defTabSz="1218987" rtl="0" eaLnBrk="1" latinLnBrk="0" hangingPunct="1">
              <a:lnSpc>
                <a:spcPct val="95000"/>
              </a:lnSpc>
              <a:spcBef>
                <a:spcPts val="1066"/>
              </a:spcBef>
              <a:buClr>
                <a:schemeClr val="accent6">
                  <a:lumMod val="50000"/>
                </a:schemeClr>
              </a:buClr>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Clr>
                <a:schemeClr val="accent6">
                  <a:lumMod val="50000"/>
                </a:schemeClr>
              </a:buClr>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Clr>
                <a:schemeClr val="accent6">
                  <a:lumMod val="50000"/>
                </a:schemeClr>
              </a:buClr>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Clr>
                <a:schemeClr val="accent6">
                  <a:lumMod val="50000"/>
                </a:schemeClr>
              </a:buClr>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1">
                    <a:tint val="75000"/>
                  </a:schemeClr>
                </a:solidFill>
                <a:latin typeface="+mn-lt"/>
                <a:ea typeface="+mn-ea"/>
                <a:cs typeface="+mn-cs"/>
              </a:defRPr>
            </a:lvl9pPr>
          </a:lstStyle>
          <a:p>
            <a:r>
              <a:rPr lang="en-US" dirty="0">
                <a:latin typeface="Calibri" panose="020F0502020204030204" pitchFamily="34" charset="0"/>
                <a:cs typeface="Calibri" panose="020F0502020204030204" pitchFamily="34" charset="0"/>
              </a:rPr>
              <a:t>Iowa ASCD. (2015, June 12). </a:t>
            </a:r>
            <a:r>
              <a:rPr lang="en-US" i="1" dirty="0">
                <a:latin typeface="Calibri" panose="020F0502020204030204" pitchFamily="34" charset="0"/>
                <a:cs typeface="Calibri" panose="020F0502020204030204" pitchFamily="34" charset="0"/>
              </a:rPr>
              <a:t>Functions of curriculum leaders. </a:t>
            </a:r>
            <a:r>
              <a:rPr lang="en-US"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a:t>
            </a:r>
            <a:r>
              <a:rPr lang="en-US"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://iowaascd.org/index.php/members1/especially-you/central-office-functions-our-work</a:t>
            </a:r>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4" name="TextBox 13">
            <a:extLst>
              <a:ext uri="{FF2B5EF4-FFF2-40B4-BE49-F238E27FC236}">
                <a16:creationId xmlns:a16="http://schemas.microsoft.com/office/drawing/2014/main" id="{887A6B14-F14C-4783-9129-75DF70665151}"/>
              </a:ext>
            </a:extLst>
          </p:cNvPr>
          <p:cNvSpPr txBox="1"/>
          <p:nvPr/>
        </p:nvSpPr>
        <p:spPr>
          <a:xfrm>
            <a:off x="836612" y="2971800"/>
            <a:ext cx="6249748" cy="3367076"/>
          </a:xfrm>
          <a:prstGeom prst="rect">
            <a:avLst/>
          </a:prstGeom>
          <a:noFill/>
        </p:spPr>
        <p:txBody>
          <a:bodyPr wrap="square" rtlCol="0">
            <a:spAutoFit/>
          </a:bodyPr>
          <a:lstStyle/>
          <a:p>
            <a:pPr>
              <a:lnSpc>
                <a:spcPct val="95000"/>
              </a:lnSpc>
            </a:pPr>
            <a:r>
              <a:rPr lang="en-US" sz="2800" dirty="0">
                <a:solidFill>
                  <a:schemeClr val="accent2">
                    <a:lumMod val="50000"/>
                  </a:schemeClr>
                </a:solidFill>
                <a:latin typeface="Calibri" panose="020F0502020204030204" pitchFamily="34" charset="0"/>
                <a:cs typeface="Calibri" panose="020F0502020204030204" pitchFamily="34" charset="0"/>
              </a:rPr>
              <a:t>Iowa ASCD. (2022). </a:t>
            </a:r>
            <a:r>
              <a:rPr lang="en-US" sz="2800" b="0" i="1" dirty="0">
                <a:solidFill>
                  <a:schemeClr val="accent2">
                    <a:lumMod val="50000"/>
                  </a:schemeClr>
                </a:solidFill>
                <a:effectLst/>
                <a:latin typeface="Calibri" panose="020F0502020204030204" pitchFamily="34" charset="0"/>
                <a:cs typeface="Calibri" panose="020F0502020204030204" pitchFamily="34" charset="0"/>
              </a:rPr>
              <a:t>Resources: 8 functions of </a:t>
            </a:r>
            <a:r>
              <a:rPr lang="en-US" sz="2800" i="1" dirty="0">
                <a:solidFill>
                  <a:schemeClr val="accent2">
                    <a:lumMod val="50000"/>
                  </a:schemeClr>
                </a:solidFill>
                <a:latin typeface="Calibri" panose="020F0502020204030204" pitchFamily="34" charset="0"/>
                <a:cs typeface="Calibri" panose="020F0502020204030204" pitchFamily="34" charset="0"/>
              </a:rPr>
              <a:t>hi</a:t>
            </a:r>
            <a:r>
              <a:rPr lang="en-US" sz="2800" b="0" i="1" dirty="0">
                <a:solidFill>
                  <a:schemeClr val="accent2">
                    <a:lumMod val="50000"/>
                  </a:schemeClr>
                </a:solidFill>
                <a:effectLst/>
                <a:latin typeface="Calibri" panose="020F0502020204030204" pitchFamily="34" charset="0"/>
                <a:cs typeface="Calibri" panose="020F0502020204030204" pitchFamily="34" charset="0"/>
              </a:rPr>
              <a:t>ghly </a:t>
            </a:r>
            <a:r>
              <a:rPr lang="en-US" sz="2800" i="1" dirty="0">
                <a:solidFill>
                  <a:schemeClr val="accent2">
                    <a:lumMod val="50000"/>
                  </a:schemeClr>
                </a:solidFill>
                <a:latin typeface="Calibri" panose="020F0502020204030204" pitchFamily="34" charset="0"/>
                <a:cs typeface="Calibri" panose="020F0502020204030204" pitchFamily="34" charset="0"/>
              </a:rPr>
              <a:t>e</a:t>
            </a:r>
            <a:r>
              <a:rPr lang="en-US" sz="2800" b="0" i="1" dirty="0">
                <a:solidFill>
                  <a:schemeClr val="accent2">
                    <a:lumMod val="50000"/>
                  </a:schemeClr>
                </a:solidFill>
                <a:effectLst/>
                <a:latin typeface="Calibri" panose="020F0502020204030204" pitchFamily="34" charset="0"/>
                <a:cs typeface="Calibri" panose="020F0502020204030204" pitchFamily="34" charset="0"/>
              </a:rPr>
              <a:t>ffective </a:t>
            </a:r>
            <a:r>
              <a:rPr lang="en-US" sz="2800" i="1" dirty="0">
                <a:solidFill>
                  <a:schemeClr val="accent2">
                    <a:lumMod val="50000"/>
                  </a:schemeClr>
                </a:solidFill>
                <a:latin typeface="Calibri" panose="020F0502020204030204" pitchFamily="34" charset="0"/>
                <a:cs typeface="Calibri" panose="020F0502020204030204" pitchFamily="34" charset="0"/>
              </a:rPr>
              <a:t>c</a:t>
            </a:r>
            <a:r>
              <a:rPr lang="en-US" sz="2800" b="0" i="1" dirty="0">
                <a:solidFill>
                  <a:schemeClr val="accent2">
                    <a:lumMod val="50000"/>
                  </a:schemeClr>
                </a:solidFill>
                <a:effectLst/>
                <a:latin typeface="Calibri" panose="020F0502020204030204" pitchFamily="34" charset="0"/>
                <a:cs typeface="Calibri" panose="020F0502020204030204" pitchFamily="34" charset="0"/>
              </a:rPr>
              <a:t>urriculum </a:t>
            </a:r>
            <a:r>
              <a:rPr lang="en-US" sz="2800" i="1" dirty="0">
                <a:solidFill>
                  <a:schemeClr val="accent2">
                    <a:lumMod val="50000"/>
                  </a:schemeClr>
                </a:solidFill>
                <a:latin typeface="Calibri" panose="020F0502020204030204" pitchFamily="34" charset="0"/>
                <a:cs typeface="Calibri" panose="020F0502020204030204" pitchFamily="34" charset="0"/>
              </a:rPr>
              <a:t>l</a:t>
            </a:r>
            <a:r>
              <a:rPr lang="en-US" sz="2800" b="0" i="1" dirty="0">
                <a:solidFill>
                  <a:schemeClr val="accent2">
                    <a:lumMod val="50000"/>
                  </a:schemeClr>
                </a:solidFill>
                <a:effectLst/>
                <a:latin typeface="Calibri" panose="020F0502020204030204" pitchFamily="34" charset="0"/>
                <a:cs typeface="Calibri" panose="020F0502020204030204" pitchFamily="34" charset="0"/>
              </a:rPr>
              <a:t>eaders.                                                                                                     </a:t>
            </a:r>
            <a:r>
              <a:rPr lang="en-US" sz="2800" b="1" i="0" u="sng" dirty="0">
                <a:solidFill>
                  <a:schemeClr val="accent2">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http://iowaascd.org/index.php/events/2021-curriculum-leadership-academy/resources-8-functions-highly-effective-curriculum-lead/</a:t>
            </a:r>
            <a:endParaRPr lang="en-US" sz="2800" b="1" i="0" u="sng" dirty="0">
              <a:solidFill>
                <a:schemeClr val="accent2">
                  <a:lumMod val="50000"/>
                </a:schemeClr>
              </a:solidFill>
              <a:effectLst/>
              <a:latin typeface="Calibri" panose="020F0502020204030204" pitchFamily="34" charset="0"/>
              <a:cs typeface="Calibri" panose="020F0502020204030204" pitchFamily="34" charset="0"/>
            </a:endParaRPr>
          </a:p>
          <a:p>
            <a:pPr>
              <a:lnSpc>
                <a:spcPct val="95000"/>
              </a:lnSpc>
            </a:pPr>
            <a:r>
              <a:rPr lang="en-US" sz="2800" b="0" i="0" dirty="0">
                <a:solidFill>
                  <a:srgbClr val="000000"/>
                </a:solidFill>
                <a:effectLst/>
                <a:latin typeface="Calibri" panose="020F0502020204030204" pitchFamily="34" charset="0"/>
                <a:cs typeface="Calibri" panose="020F0502020204030204" pitchFamily="34" charset="0"/>
              </a:rPr>
              <a:t>                                                                                                                                                                                                                                                  </a:t>
            </a:r>
          </a:p>
          <a:p>
            <a:pPr>
              <a:lnSpc>
                <a:spcPct val="95000"/>
              </a:lnSpc>
            </a:pPr>
            <a:r>
              <a:rPr lang="en-US" sz="2800" dirty="0">
                <a:solidFill>
                  <a:schemeClr val="tx2">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49008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EEC-64D1-4579-9805-37292618ECA4}"/>
              </a:ext>
            </a:extLst>
          </p:cNvPr>
          <p:cNvSpPr>
            <a:spLocks noGrp="1"/>
          </p:cNvSpPr>
          <p:nvPr>
            <p:ph type="ctrTitle"/>
          </p:nvPr>
        </p:nvSpPr>
        <p:spPr>
          <a:xfrm>
            <a:off x="237149" y="-76200"/>
            <a:ext cx="7008574" cy="3298825"/>
          </a:xfrm>
        </p:spPr>
        <p:txBody>
          <a:bodyPr/>
          <a:lstStyle/>
          <a:p>
            <a:r>
              <a:rPr lang="en-US" sz="2000" b="1" dirty="0">
                <a:latin typeface="Calibri" panose="020F0502020204030204" pitchFamily="34" charset="0"/>
                <a:cs typeface="Calibri" panose="020F0502020204030204" pitchFamily="34" charset="0"/>
              </a:rPr>
              <a:t>FUNCTION 1:</a:t>
            </a:r>
            <a:br>
              <a:rPr lang="en-US" sz="2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Becoming a Leader of Curriculum, Instruction, and Assessment</a:t>
            </a:r>
          </a:p>
        </p:txBody>
      </p:sp>
      <p:sp>
        <p:nvSpPr>
          <p:cNvPr id="3" name="Subtitle 2">
            <a:extLst>
              <a:ext uri="{FF2B5EF4-FFF2-40B4-BE49-F238E27FC236}">
                <a16:creationId xmlns:a16="http://schemas.microsoft.com/office/drawing/2014/main" id="{0FAAE76F-DA27-4C08-8847-DC43023C0040}"/>
              </a:ext>
            </a:extLst>
          </p:cNvPr>
          <p:cNvSpPr>
            <a:spLocks noGrp="1"/>
          </p:cNvSpPr>
          <p:nvPr>
            <p:ph type="subTitle" idx="1"/>
          </p:nvPr>
        </p:nvSpPr>
        <p:spPr>
          <a:xfrm>
            <a:off x="237148" y="3429000"/>
            <a:ext cx="7152663" cy="1676400"/>
          </a:xfrm>
        </p:spPr>
        <p:txBody>
          <a:bodyPr>
            <a:normAutofit/>
          </a:bodyPr>
          <a:lstStyle/>
          <a:p>
            <a:r>
              <a:rPr lang="en-US" sz="2400" i="1" dirty="0">
                <a:latin typeface="Calibri" panose="020F0502020204030204" pitchFamily="34" charset="0"/>
                <a:cs typeface="Calibri" panose="020F0502020204030204" pitchFamily="34" charset="0"/>
              </a:rPr>
              <a:t>Working to assure the capacity of the system and the success of the students is their </a:t>
            </a:r>
            <a:r>
              <a:rPr lang="en-US" sz="2400" b="1" i="1" dirty="0">
                <a:latin typeface="Calibri" panose="020F0502020204030204" pitchFamily="34" charset="0"/>
                <a:cs typeface="Calibri" panose="020F0502020204030204" pitchFamily="34" charset="0"/>
              </a:rPr>
              <a:t>collaborative leadership in curriculum, instruction, and assessment </a:t>
            </a:r>
            <a:r>
              <a:rPr lang="en-US" sz="2000" dirty="0">
                <a:latin typeface="Calibri" panose="020F0502020204030204" pitchFamily="34" charset="0"/>
                <a:cs typeface="Calibri" panose="020F0502020204030204" pitchFamily="34" charset="0"/>
              </a:rPr>
              <a:t>(Iowa ASCD, 2015, p. 1).</a:t>
            </a:r>
            <a:endParaRPr lang="en-US" sz="2000" dirty="0"/>
          </a:p>
        </p:txBody>
      </p:sp>
      <p:sp>
        <p:nvSpPr>
          <p:cNvPr id="6" name="TextBox 5">
            <a:extLst>
              <a:ext uri="{FF2B5EF4-FFF2-40B4-BE49-F238E27FC236}">
                <a16:creationId xmlns:a16="http://schemas.microsoft.com/office/drawing/2014/main" id="{ED6641B3-F1F8-4913-B3AB-D7B18EBB7B64}"/>
              </a:ext>
            </a:extLst>
          </p:cNvPr>
          <p:cNvSpPr txBox="1"/>
          <p:nvPr/>
        </p:nvSpPr>
        <p:spPr>
          <a:xfrm>
            <a:off x="303212" y="5105400"/>
            <a:ext cx="6769112" cy="677108"/>
          </a:xfrm>
          <a:prstGeom prst="rect">
            <a:avLst/>
          </a:prstGeom>
          <a:noFill/>
        </p:spPr>
        <p:txBody>
          <a:bodyPr wrap="square" rtlCol="0">
            <a:spAutoFit/>
          </a:bodyPr>
          <a:lstStyle/>
          <a:p>
            <a:pPr>
              <a:lnSpc>
                <a:spcPct val="95000"/>
              </a:lnSpc>
            </a:pPr>
            <a:r>
              <a:rPr lang="en-US" sz="2000" b="1" dirty="0">
                <a:solidFill>
                  <a:schemeClr val="accent2">
                    <a:lumMod val="50000"/>
                  </a:schemeClr>
                </a:solidFill>
                <a:latin typeface="Calibri" panose="020F0502020204030204" pitchFamily="34" charset="0"/>
                <a:cs typeface="Calibri" panose="020F0502020204030204" pitchFamily="34" charset="0"/>
              </a:rPr>
              <a:t>ALIGNED COURSE: </a:t>
            </a:r>
          </a:p>
          <a:p>
            <a:pPr>
              <a:lnSpc>
                <a:spcPct val="95000"/>
              </a:lnSpc>
            </a:pPr>
            <a:r>
              <a:rPr lang="en-US" sz="2000" dirty="0">
                <a:solidFill>
                  <a:schemeClr val="accent2">
                    <a:lumMod val="50000"/>
                  </a:schemeClr>
                </a:solidFill>
                <a:latin typeface="Calibri" panose="020F0502020204030204" pitchFamily="34" charset="0"/>
                <a:cs typeface="Calibri" panose="020F0502020204030204" pitchFamily="34" charset="0"/>
              </a:rPr>
              <a:t>Capstone Seminar (EDUC 61-699)</a:t>
            </a:r>
          </a:p>
        </p:txBody>
      </p:sp>
      <p:sp>
        <p:nvSpPr>
          <p:cNvPr id="8" name="Slide Number Placeholder 7">
            <a:extLst>
              <a:ext uri="{FF2B5EF4-FFF2-40B4-BE49-F238E27FC236}">
                <a16:creationId xmlns:a16="http://schemas.microsoft.com/office/drawing/2014/main" id="{F370F30A-3849-47B4-8803-99174C35093E}"/>
              </a:ext>
            </a:extLst>
          </p:cNvPr>
          <p:cNvSpPr>
            <a:spLocks noGrp="1"/>
          </p:cNvSpPr>
          <p:nvPr>
            <p:ph type="sldNum" sz="quarter" idx="12"/>
          </p:nvPr>
        </p:nvSpPr>
        <p:spPr/>
        <p:txBody>
          <a:bodyPr/>
          <a:lstStyle/>
          <a:p>
            <a:fld id="{EB37DED6-D4C7-42EE-AB49-D2E39E64FDE4}" type="slidenum">
              <a:rPr lang="en-US" smtClean="0"/>
              <a:pPr/>
              <a:t>6</a:t>
            </a:fld>
            <a:endParaRPr lang="en-US"/>
          </a:p>
        </p:txBody>
      </p:sp>
      <p:pic>
        <p:nvPicPr>
          <p:cNvPr id="9" name="Picture 8">
            <a:extLst>
              <a:ext uri="{FF2B5EF4-FFF2-40B4-BE49-F238E27FC236}">
                <a16:creationId xmlns:a16="http://schemas.microsoft.com/office/drawing/2014/main" id="{D36472EF-B25A-4B53-90B1-49B00E03B404}"/>
              </a:ext>
            </a:extLst>
          </p:cNvPr>
          <p:cNvPicPr>
            <a:picLocks noChangeAspect="1"/>
          </p:cNvPicPr>
          <p:nvPr/>
        </p:nvPicPr>
        <p:blipFill>
          <a:blip r:embed="rId2"/>
          <a:stretch>
            <a:fillRect/>
          </a:stretch>
        </p:blipFill>
        <p:spPr>
          <a:xfrm>
            <a:off x="7540624" y="0"/>
            <a:ext cx="4646613" cy="6858000"/>
          </a:xfrm>
          <a:prstGeom prst="rect">
            <a:avLst/>
          </a:prstGeom>
        </p:spPr>
      </p:pic>
    </p:spTree>
    <p:extLst>
      <p:ext uri="{BB962C8B-B14F-4D97-AF65-F5344CB8AC3E}">
        <p14:creationId xmlns:p14="http://schemas.microsoft.com/office/powerpoint/2010/main" val="374500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742851" cy="685800"/>
          </a:xfrm>
        </p:spPr>
        <p:txBody>
          <a:bodyPr>
            <a:normAutofit/>
          </a:bodyPr>
          <a:lstStyle/>
          <a:p>
            <a:r>
              <a:rPr lang="en-US" sz="3000" b="1" dirty="0">
                <a:latin typeface="Calibri" panose="020F0502020204030204" pitchFamily="34" charset="0"/>
                <a:cs typeface="Calibri" panose="020F0502020204030204" pitchFamily="34" charset="0"/>
              </a:rPr>
              <a:t>Becoming a Leader of Curriculum, Instruction, and Assessment                                                                                                                                                                                                                                                                                                                                                                                                                                                                                          </a:t>
            </a:r>
          </a:p>
        </p:txBody>
      </p:sp>
      <p:sp>
        <p:nvSpPr>
          <p:cNvPr id="6" name="Content Placeholder 2">
            <a:extLst>
              <a:ext uri="{FF2B5EF4-FFF2-40B4-BE49-F238E27FC236}">
                <a16:creationId xmlns:a16="http://schemas.microsoft.com/office/drawing/2014/main" id="{1D077725-ADEE-4113-9BB2-94195CD28BB6}"/>
              </a:ext>
            </a:extLst>
          </p:cNvPr>
          <p:cNvSpPr txBox="1">
            <a:spLocks/>
          </p:cNvSpPr>
          <p:nvPr/>
        </p:nvSpPr>
        <p:spPr>
          <a:xfrm>
            <a:off x="455612" y="1121801"/>
            <a:ext cx="10896600" cy="5439337"/>
          </a:xfrm>
          <a:prstGeom prst="rect">
            <a:avLst/>
          </a:prstGeom>
        </p:spPr>
        <p:txBody>
          <a:bodyPr vert="horz" lIns="121899" tIns="60949" rIns="121899" bIns="60949" rtlCol="0">
            <a:normAutofit fontScale="92500"/>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nSpc>
                <a:spcPct val="100000"/>
              </a:lnSpc>
              <a:spcBef>
                <a:spcPts val="0"/>
              </a:spcBef>
              <a:buFont typeface="Arial" pitchFamily="34" charset="0"/>
              <a:buNone/>
            </a:pPr>
            <a:r>
              <a:rPr lang="en-US" b="1" dirty="0">
                <a:latin typeface="Calibri" panose="020F0502020204030204" pitchFamily="34" charset="0"/>
                <a:cs typeface="Calibri" panose="020F0502020204030204" pitchFamily="34" charset="0"/>
              </a:rPr>
              <a:t>An Overview</a:t>
            </a: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Function 1 states that curriculum leaders should “assure the capacity of the system and success of [all] students” by exhibiting “collaborative leadership in curriculum, instruction, and assessment” (Iowa ASCD, 2015, p.1). </a:t>
            </a:r>
            <a:br>
              <a:rPr lang="en-US" sz="1900" dirty="0">
                <a:latin typeface="Calibri" panose="020F0502020204030204" pitchFamily="34" charset="0"/>
                <a:cs typeface="Calibri" panose="020F0502020204030204" pitchFamily="34" charset="0"/>
              </a:rPr>
            </a:br>
            <a:r>
              <a:rPr lang="en-US" sz="1900" dirty="0">
                <a:latin typeface="Calibri" panose="020F0502020204030204" pitchFamily="34" charset="0"/>
                <a:cs typeface="Calibri" panose="020F0502020204030204" pitchFamily="34" charset="0"/>
              </a:rPr>
              <a:t>    Curriculum leaders need to make sure that the curriculum, instruction, and assessment at the building or work-site level align with district and/or state standards at every level.</a:t>
            </a:r>
            <a:br>
              <a:rPr lang="en-US" sz="1900" dirty="0">
                <a:latin typeface="Calibri" panose="020F0502020204030204" pitchFamily="34" charset="0"/>
                <a:cs typeface="Calibri" panose="020F0502020204030204" pitchFamily="34" charset="0"/>
              </a:rPr>
            </a:br>
            <a:r>
              <a:rPr lang="en-US" sz="1900" dirty="0">
                <a:latin typeface="Calibri" panose="020F0502020204030204" pitchFamily="34" charset="0"/>
                <a:cs typeface="Calibri" panose="020F0502020204030204" pitchFamily="34" charset="0"/>
              </a:rPr>
              <a:t>    As a leader of curriculum, instruction and assessment (CIA) curriculum leaders need to have an understanding of the objectives and standards for each subject at every grade level. </a:t>
            </a:r>
            <a:br>
              <a:rPr lang="en-US" sz="1900" dirty="0">
                <a:latin typeface="Calibri" panose="020F0502020204030204" pitchFamily="34" charset="0"/>
                <a:cs typeface="Calibri" panose="020F0502020204030204" pitchFamily="34" charset="0"/>
              </a:rPr>
            </a:br>
            <a:r>
              <a:rPr lang="en-US" sz="1900" dirty="0">
                <a:latin typeface="Calibri" panose="020F0502020204030204" pitchFamily="34" charset="0"/>
                <a:cs typeface="Calibri" panose="020F0502020204030204" pitchFamily="34" charset="0"/>
              </a:rPr>
              <a:t>    Curriculum leaders must have high expectations that both students AND teachers are learning throughout the school year. </a:t>
            </a:r>
            <a:br>
              <a:rPr lang="en-US" sz="1900" dirty="0">
                <a:latin typeface="Calibri" panose="020F0502020204030204" pitchFamily="34" charset="0"/>
                <a:cs typeface="Calibri" panose="020F0502020204030204" pitchFamily="34" charset="0"/>
              </a:rPr>
            </a:br>
            <a:r>
              <a:rPr lang="en-US" sz="1900" dirty="0">
                <a:latin typeface="Calibri" panose="020F0502020204030204" pitchFamily="34" charset="0"/>
                <a:cs typeface="Calibri" panose="020F0502020204030204" pitchFamily="34" charset="0"/>
              </a:rPr>
              <a:t>    Curriculum leaders are able to be interpreters of data, meeting with stakeholders to ensure that learning standards and  data can be understood and interpreted in ways that drive instruction and student outcomes. They also provide supervision and support to educators to also ensure that teachers are doing their best work.</a:t>
            </a:r>
            <a:br>
              <a:rPr lang="en-US" sz="1900" dirty="0">
                <a:latin typeface="Calibri" panose="020F0502020204030204" pitchFamily="34" charset="0"/>
                <a:cs typeface="Calibri" panose="020F0502020204030204" pitchFamily="34" charset="0"/>
              </a:rPr>
            </a:br>
            <a:r>
              <a:rPr lang="en-US" sz="1900" dirty="0">
                <a:latin typeface="Calibri" panose="020F0502020204030204" pitchFamily="34" charset="0"/>
                <a:cs typeface="Calibri" panose="020F0502020204030204" pitchFamily="34" charset="0"/>
              </a:rPr>
              <a:t>   Leaders of curriculum, instruction and assessment are working with others throughout the district to assure that resources – such as time, money, people, and expertise are being </a:t>
            </a:r>
            <a:r>
              <a:rPr lang="en-US" sz="1900">
                <a:latin typeface="Calibri" panose="020F0502020204030204" pitchFamily="34" charset="0"/>
                <a:cs typeface="Calibri" panose="020F0502020204030204" pitchFamily="34" charset="0"/>
              </a:rPr>
              <a:t>allocate.d</a:t>
            </a:r>
            <a:r>
              <a:rPr lang="en-US" sz="1900" dirty="0">
                <a:latin typeface="Calibri" panose="020F0502020204030204" pitchFamily="34" charset="0"/>
                <a:cs typeface="Calibri" panose="020F0502020204030204" pitchFamily="34" charset="0"/>
              </a:rPr>
              <a:t> equitably and accurately</a:t>
            </a:r>
          </a:p>
          <a:p>
            <a:pPr marL="0" indent="0">
              <a:lnSpc>
                <a:spcPct val="100000"/>
              </a:lnSpc>
              <a:spcBef>
                <a:spcPts val="0"/>
              </a:spcBef>
              <a:buFont typeface="Arial" pitchFamily="34" charset="0"/>
              <a:buNone/>
            </a:pPr>
            <a:r>
              <a:rPr lang="en-US" sz="1900" dirty="0">
                <a:latin typeface="Calibri" panose="020F0502020204030204" pitchFamily="34" charset="0"/>
                <a:cs typeface="Calibri" panose="020F0502020204030204" pitchFamily="34" charset="0"/>
              </a:rPr>
              <a:t>     </a:t>
            </a:r>
            <a:br>
              <a:rPr lang="en-US" sz="1900" dirty="0">
                <a:latin typeface="Calibri" panose="020F0502020204030204" pitchFamily="34" charset="0"/>
                <a:cs typeface="Calibri" panose="020F0502020204030204" pitchFamily="34" charset="0"/>
              </a:rPr>
            </a:br>
            <a:br>
              <a:rPr lang="en-US" sz="1900" dirty="0">
                <a:latin typeface="Calibri" panose="020F0502020204030204" pitchFamily="34" charset="0"/>
                <a:cs typeface="Calibri" panose="020F0502020204030204" pitchFamily="34" charset="0"/>
              </a:rPr>
            </a:b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dirty="0">
              <a:latin typeface="Calibri" panose="020F0502020204030204" pitchFamily="34" charset="0"/>
              <a:cs typeface="Calibri" panose="020F0502020204030204" pitchFamily="34" charset="0"/>
            </a:endParaRPr>
          </a:p>
          <a:p>
            <a:pPr marL="0" indent="0">
              <a:lnSpc>
                <a:spcPct val="100000"/>
              </a:lnSpc>
              <a:spcBef>
                <a:spcPts val="0"/>
              </a:spcBef>
              <a:buFont typeface="Arial" pitchFamily="34" charset="0"/>
              <a:buNone/>
            </a:pPr>
            <a:endParaRPr lang="en-US" sz="19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B92E79F-890E-4577-AB2F-72E79F0BFCA3}"/>
              </a:ext>
            </a:extLst>
          </p:cNvPr>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Curriculum, Instruction, and Assessment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9" y="838200"/>
            <a:ext cx="10646013"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1 Coursework: </a:t>
            </a:r>
          </a:p>
          <a:p>
            <a:r>
              <a:rPr lang="en-US" sz="2000" b="1" i="1" dirty="0">
                <a:latin typeface="Calibri" panose="020F0502020204030204" pitchFamily="34" charset="0"/>
                <a:cs typeface="Calibri" panose="020F0502020204030204" pitchFamily="34" charset="0"/>
              </a:rPr>
              <a:t>The Capstone Project  (61-699 Capstone Seminar, Module 7)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8</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4524315"/>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The most important project of the whole course that has put all of my coursework into perspective has been this very assignment, the Capstone Project. Preparing for its completion led me to the realization that all of the courses align to the eight Functions of a Curriculum Leader. Making that major connection made the work from all the courses have meaning and purpose. There are times when teachers are asked to complete certain tasks. When given those tasks, I often ponder who benefits more, the person giving the task, or our students?</a:t>
            </a:r>
          </a:p>
          <a:p>
            <a:pPr marL="0" indent="0">
              <a:lnSpc>
                <a:spcPct val="100000"/>
              </a:lnSpc>
              <a:spcBef>
                <a:spcPts val="0"/>
              </a:spcBef>
              <a:buFont typeface="Arial" pitchFamily="34" charset="0"/>
              <a:buNone/>
            </a:pP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Function 1 focuses on the necessity for curriculum leaders to develop their own capacity to understand the importance of collaboration and facilitation between stakeholders in the development, implementation, and evaluation of curriculum, instruction, and assessment. This Capstone Project is the bow and wrapping of a gift of learning about the many components inside a big box labeled “Master of Science in Education: Curriculum and Instruction components inside.” This Capstone Project is my summary of learnings and take-aways that provide a template for how I proceed as a curriculum leader.</a:t>
            </a: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Tree>
    <p:extLst>
      <p:ext uri="{BB962C8B-B14F-4D97-AF65-F5344CB8AC3E}">
        <p14:creationId xmlns:p14="http://schemas.microsoft.com/office/powerpoint/2010/main" val="353228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4" y="228600"/>
            <a:ext cx="10819051" cy="635000"/>
          </a:xfrm>
        </p:spPr>
        <p:txBody>
          <a:bodyPr>
            <a:normAutofit/>
          </a:bodyPr>
          <a:lstStyle/>
          <a:p>
            <a:r>
              <a:rPr lang="en-US" sz="3000" b="1" dirty="0">
                <a:latin typeface="Calibri" panose="020F0502020204030204" pitchFamily="34" charset="0"/>
                <a:cs typeface="Calibri" panose="020F0502020204030204" pitchFamily="34" charset="0"/>
              </a:rPr>
              <a:t>Becoming a Leader of Curriculum, Instruction, and Assessment</a:t>
            </a:r>
          </a:p>
        </p:txBody>
      </p:sp>
      <p:sp>
        <p:nvSpPr>
          <p:cNvPr id="6" name="TextBox 5">
            <a:extLst>
              <a:ext uri="{FF2B5EF4-FFF2-40B4-BE49-F238E27FC236}">
                <a16:creationId xmlns:a16="http://schemas.microsoft.com/office/drawing/2014/main" id="{E17A8DF3-9201-4E09-AF35-952647D5F5A9}"/>
              </a:ext>
            </a:extLst>
          </p:cNvPr>
          <p:cNvSpPr txBox="1"/>
          <p:nvPr/>
        </p:nvSpPr>
        <p:spPr>
          <a:xfrm flipH="1">
            <a:off x="553798" y="838200"/>
            <a:ext cx="11123852"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Function 1 Coursework: </a:t>
            </a:r>
          </a:p>
          <a:p>
            <a:r>
              <a:rPr lang="en-US" sz="2000" b="1" i="1" dirty="0">
                <a:latin typeface="Calibri" panose="020F0502020204030204" pitchFamily="34" charset="0"/>
                <a:cs typeface="Calibri" panose="020F0502020204030204" pitchFamily="34" charset="0"/>
              </a:rPr>
              <a:t>Functions of a Curriculum Leader  (61-653 Trends &amp; Issues in Curriculum &amp; Instruction, Module 4) </a:t>
            </a: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A3DEB30-AA1B-4153-B428-316AED4F4306}"/>
              </a:ext>
            </a:extLst>
          </p:cNvPr>
          <p:cNvSpPr>
            <a:spLocks noGrp="1"/>
          </p:cNvSpPr>
          <p:nvPr>
            <p:ph type="sldNum" sz="quarter" idx="12"/>
          </p:nvPr>
        </p:nvSpPr>
        <p:spPr/>
        <p:txBody>
          <a:bodyPr/>
          <a:lstStyle/>
          <a:p>
            <a:fld id="{DA60BA0E-20D0-4E7C-B286-26C960A6788F}" type="slidenum">
              <a:rPr lang="en-US" smtClean="0"/>
              <a:t>9</a:t>
            </a:fld>
            <a:endParaRPr lang="en-US"/>
          </a:p>
        </p:txBody>
      </p:sp>
      <p:sp>
        <p:nvSpPr>
          <p:cNvPr id="3" name="TextBox 2">
            <a:extLst>
              <a:ext uri="{FF2B5EF4-FFF2-40B4-BE49-F238E27FC236}">
                <a16:creationId xmlns:a16="http://schemas.microsoft.com/office/drawing/2014/main" id="{AC51461E-5030-4FFD-8E29-A1F4D31C707F}"/>
              </a:ext>
            </a:extLst>
          </p:cNvPr>
          <p:cNvSpPr txBox="1"/>
          <p:nvPr/>
        </p:nvSpPr>
        <p:spPr>
          <a:xfrm>
            <a:off x="3351212" y="1647885"/>
            <a:ext cx="8138162" cy="4524315"/>
          </a:xfrm>
          <a:prstGeom prst="rect">
            <a:avLst/>
          </a:prstGeom>
          <a:noFill/>
        </p:spPr>
        <p:txBody>
          <a:bodyPr wrap="square" rtlCol="0">
            <a:spAutoFit/>
          </a:bodyPr>
          <a:lstStyle/>
          <a:p>
            <a:pPr marL="0" indent="0">
              <a:lnSpc>
                <a:spcPct val="100000"/>
              </a:lnSpc>
              <a:spcBef>
                <a:spcPts val="0"/>
              </a:spcBef>
              <a:buFont typeface="Arial" pitchFamily="34" charset="0"/>
              <a:buNone/>
            </a:pPr>
            <a:r>
              <a:rPr lang="en-US" sz="1800" dirty="0">
                <a:latin typeface="Calibri" panose="020F0502020204030204" pitchFamily="34" charset="0"/>
                <a:cs typeface="Calibri" panose="020F0502020204030204" pitchFamily="34" charset="0"/>
              </a:rPr>
              <a:t>The most important project of the whole course that has put all of my coursework into perspective has been this very assignment, the Capstone Project. Preparing for its completion led me to the realization that all of the courses align to the eight Functions of a Curriculum Leader. Making that major connection made the work from all the courses have meaning and purpose. There are times when teachers are asked to complete certain tasks. When given those tasks, I often ponder who benefits more, the person giving the task, or our students?</a:t>
            </a:r>
          </a:p>
          <a:p>
            <a:pPr marL="0" indent="0">
              <a:lnSpc>
                <a:spcPct val="100000"/>
              </a:lnSpc>
              <a:spcBef>
                <a:spcPts val="0"/>
              </a:spcBef>
              <a:buFont typeface="Arial" pitchFamily="34" charset="0"/>
              <a:buNone/>
            </a:pP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Function 1 focuses on the necessity for curriculum leaders to develop their own capacity to understand the importance of collaboration and facilitation between stakeholders in the development, implementation, and evaluation of curriculum, instruction, and assessment. This Capstone Project is the bow and wrapping of a gift of learning about the many components inside a big box labeled “Master of Science in Education: Curriculum and Instruction components inside.” This Capstone Project is my summary of learnings and take-aways that provide a template for how I proceed as a curriculum leader.</a:t>
            </a:r>
          </a:p>
        </p:txBody>
      </p:sp>
      <p:sp>
        <p:nvSpPr>
          <p:cNvPr id="10" name="TextBox 9">
            <a:extLst>
              <a:ext uri="{FF2B5EF4-FFF2-40B4-BE49-F238E27FC236}">
                <a16:creationId xmlns:a16="http://schemas.microsoft.com/office/drawing/2014/main" id="{764A6C70-37BD-412A-ABA1-A8C175C6F4DC}"/>
              </a:ext>
            </a:extLst>
          </p:cNvPr>
          <p:cNvSpPr txBox="1"/>
          <p:nvPr/>
        </p:nvSpPr>
        <p:spPr>
          <a:xfrm flipH="1">
            <a:off x="958531" y="2926081"/>
            <a:ext cx="1402081" cy="443198"/>
          </a:xfrm>
          <a:prstGeom prst="rect">
            <a:avLst/>
          </a:prstGeom>
          <a:noFill/>
        </p:spPr>
        <p:txBody>
          <a:bodyPr wrap="square" rtlCol="0">
            <a:spAutoFit/>
          </a:bodyPr>
          <a:lstStyle/>
          <a:p>
            <a:pPr>
              <a:lnSpc>
                <a:spcPct val="95000"/>
              </a:lnSpc>
            </a:pPr>
            <a:endParaRPr lang="en-US" dirty="0"/>
          </a:p>
        </p:txBody>
      </p:sp>
      <p:pic>
        <p:nvPicPr>
          <p:cNvPr id="13" name="Picture 12">
            <a:hlinkClick r:id="rId2"/>
            <a:extLst>
              <a:ext uri="{FF2B5EF4-FFF2-40B4-BE49-F238E27FC236}">
                <a16:creationId xmlns:a16="http://schemas.microsoft.com/office/drawing/2014/main" id="{A508A701-FA24-467B-9E68-87ED431CBBDD}"/>
              </a:ext>
            </a:extLst>
          </p:cNvPr>
          <p:cNvPicPr>
            <a:picLocks noChangeAspect="1"/>
          </p:cNvPicPr>
          <p:nvPr/>
        </p:nvPicPr>
        <p:blipFill>
          <a:blip r:embed="rId3"/>
          <a:stretch>
            <a:fillRect/>
          </a:stretch>
        </p:blipFill>
        <p:spPr>
          <a:xfrm>
            <a:off x="576161" y="1925739"/>
            <a:ext cx="2723768" cy="3484461"/>
          </a:xfrm>
          <a:prstGeom prst="rect">
            <a:avLst/>
          </a:prstGeom>
        </p:spPr>
      </p:pic>
    </p:spTree>
    <p:extLst>
      <p:ext uri="{BB962C8B-B14F-4D97-AF65-F5344CB8AC3E}">
        <p14:creationId xmlns:p14="http://schemas.microsoft.com/office/powerpoint/2010/main" val="1364522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4288</TotalTime>
  <Words>3894</Words>
  <Application>Microsoft Office PowerPoint</Application>
  <PresentationFormat>Custom</PresentationFormat>
  <Paragraphs>355</Paragraphs>
  <Slides>59</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Century Gothic</vt:lpstr>
      <vt:lpstr>Wingdings</vt:lpstr>
      <vt:lpstr>Welcome back to school presentation</vt:lpstr>
      <vt:lpstr>Timothy Tutt Capstone Project</vt:lpstr>
      <vt:lpstr>Table of Contents                                                                                                                                                                                                                                                                                                                                                                                                                                                                                                                                                                                                                                                                                                                                                                                                                                                                                              </vt:lpstr>
      <vt:lpstr>Curriculum and Instruction:  1.5 Years of Learning &amp; Growth</vt:lpstr>
      <vt:lpstr>Curriculum and Instruction: 1.5 Years of Learning and Growth                                                                                                                                                                                                                                                                                                                                                                                                                                                                                                                                                                                                                                                                                                                                                                                                                                                                                          </vt:lpstr>
      <vt:lpstr>Curriculum and Instruction: 1.5 Years of Learning and Growth                                                                                                                                                                                                                                                                                                                                                                                                                                                                                                                                                                                                                                                                                                                                                                                                                                                                                          </vt:lpstr>
      <vt:lpstr>FUNCTION 1: Becoming a Leader of Curriculum, Instruction, and Assessment</vt:lpstr>
      <vt:lpstr>Becoming a Leader of Curriculum, Instruction, and Assessment                                                                                                                                                                                                                                                                                                                                                                                                                                                                                          </vt:lpstr>
      <vt:lpstr>Becoming a Leader of Curriculum, Instruction, and Assessment</vt:lpstr>
      <vt:lpstr>Becoming a Leader of Curriculum, Instruction, and Assessment</vt:lpstr>
      <vt:lpstr>Becoming a Leader of Curriculum, Instruction, and Assessment</vt:lpstr>
      <vt:lpstr>Becoming a Leader of Curriculum, Instruction, and Assessment</vt:lpstr>
      <vt:lpstr>FUNCTION 2: Becoming a Leader of Data Analysis</vt:lpstr>
      <vt:lpstr>Becoming a Leader of Data Analysis</vt:lpstr>
      <vt:lpstr>Becoming a Leader of Data Analysis</vt:lpstr>
      <vt:lpstr>Becoming a Leader of Data Analysis</vt:lpstr>
      <vt:lpstr>Becoming a Leader of Data Analysis</vt:lpstr>
      <vt:lpstr>Becoming a Leader of Data Analysis</vt:lpstr>
      <vt:lpstr>FUNCTION 3: Becoming a Leader of Processes</vt:lpstr>
      <vt:lpstr>Becoming a Leader of Processes                                                                                                                                                                                                                                                                                                                                                                                                                                                                                          </vt:lpstr>
      <vt:lpstr>Becoming a Leader of Processes</vt:lpstr>
      <vt:lpstr>Becoming a Leader of Processes</vt:lpstr>
      <vt:lpstr>Becoming a Leader of Processes</vt:lpstr>
      <vt:lpstr>Becoming a Leader of Processes</vt:lpstr>
      <vt:lpstr>FUNCTION 4: Becoming a Leader of Learning and Professional Development</vt:lpstr>
      <vt:lpstr>Becoming a Leader of Learning and Professional Development                                                                                                                                                                                                                                                                                                                                                                                                                                                                                         </vt:lpstr>
      <vt:lpstr>Becoming a Leader of Learning and Professional Development</vt:lpstr>
      <vt:lpstr>Becoming a Leader of Learning and Professional Development</vt:lpstr>
      <vt:lpstr>Becoming a Leader of Learning and Professional Development</vt:lpstr>
      <vt:lpstr>Becoming a Leader of Learning and Professional Development</vt:lpstr>
      <vt:lpstr>FUNCTION 5: Becoming a Leader of Relationship Building</vt:lpstr>
      <vt:lpstr>Becoming a Leader of Relationship Building                                                                                                                                                                                                                                                                                                                                                                                                                                                                                          </vt:lpstr>
      <vt:lpstr>Becoming a Leader of Relationship Building</vt:lpstr>
      <vt:lpstr>Becoming a Leader of Relationship Building</vt:lpstr>
      <vt:lpstr>Becoming a Leader of Relationship Building</vt:lpstr>
      <vt:lpstr>Becoming a Leader of Relationship Building</vt:lpstr>
      <vt:lpstr>FUNCTION 6: Becoming a Leader of Performance</vt:lpstr>
      <vt:lpstr>Becoming a Leader of Performance                                                                                                                                                                                                                                                                                                                                                                                                                                                                                         </vt:lpstr>
      <vt:lpstr>Becoming a Leader of Performance</vt:lpstr>
      <vt:lpstr>Becoming a Leader of Performance</vt:lpstr>
      <vt:lpstr>Becoming a Leader of Performance</vt:lpstr>
      <vt:lpstr>Becoming a Leader of Performance</vt:lpstr>
      <vt:lpstr>FUNCTION 7: Becoming a Leader of Operations</vt:lpstr>
      <vt:lpstr>Becoming a Leader of Operations                                                                                                                                                                                                                                                                                                                                                                                                                                                                                         </vt:lpstr>
      <vt:lpstr>Becoming a Leader of Operations</vt:lpstr>
      <vt:lpstr>Becoming a Leader of Operations</vt:lpstr>
      <vt:lpstr>Becoming a Leader of Operations</vt:lpstr>
      <vt:lpstr>Becoming a Leader of Operations</vt:lpstr>
      <vt:lpstr>FUNCTION 8: Becoming a Leader of Change                                                                                                                                                                                                                                 </vt:lpstr>
      <vt:lpstr>Becoming a Leader of Change                                                                                                                                                                                                                                                                                                                                                                                                                                                                                        </vt:lpstr>
      <vt:lpstr>Becoming a Leader of Change</vt:lpstr>
      <vt:lpstr>Becoming a Leader of Change</vt:lpstr>
      <vt:lpstr>Becoming a Leader of Change</vt:lpstr>
      <vt:lpstr>Becoming a Leader of Change</vt:lpstr>
      <vt:lpstr>Final Reflections: Self-Analysis, Personal Growth, and Self-Reflection                                                                                                                                                                                                        </vt:lpstr>
      <vt:lpstr>Final Reflections: Self-Analysis </vt:lpstr>
      <vt:lpstr>Final Reflections: Personal Growth </vt:lpstr>
      <vt:lpstr>Final Reflections: Looking Ahead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Timothy Tutt Capstone Project</dc:title>
  <dc:creator>Hammond, Blake</dc:creator>
  <cp:lastModifiedBy>Tutt, Timothy</cp:lastModifiedBy>
  <cp:revision>68</cp:revision>
  <dcterms:created xsi:type="dcterms:W3CDTF">2021-12-11T21:39:50Z</dcterms:created>
  <dcterms:modified xsi:type="dcterms:W3CDTF">2022-01-03T00:07:08Z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