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8"/>
  </p:notesMasterIdLst>
  <p:handoutMasterIdLst>
    <p:handoutMasterId r:id="rId19"/>
  </p:handoutMasterIdLst>
  <p:sldIdLst>
    <p:sldId id="277" r:id="rId5"/>
    <p:sldId id="266" r:id="rId6"/>
    <p:sldId id="258" r:id="rId7"/>
    <p:sldId id="268" r:id="rId8"/>
    <p:sldId id="269" r:id="rId9"/>
    <p:sldId id="267" r:id="rId10"/>
    <p:sldId id="270" r:id="rId11"/>
    <p:sldId id="272" r:id="rId12"/>
    <p:sldId id="273" r:id="rId13"/>
    <p:sldId id="274" r:id="rId14"/>
    <p:sldId id="278" r:id="rId15"/>
    <p:sldId id="275" r:id="rId16"/>
    <p:sldId id="256"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94249" autoAdjust="0"/>
  </p:normalViewPr>
  <p:slideViewPr>
    <p:cSldViewPr snapToGrid="0">
      <p:cViewPr varScale="1">
        <p:scale>
          <a:sx n="68" d="100"/>
          <a:sy n="68" d="100"/>
        </p:scale>
        <p:origin x="492" y="60"/>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11/17/2020</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11/17/2020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Click to 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Click to 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Click to 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Click to 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Click to 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edutopia.org/blog/tips-" TargetMode="External"/><Relationship Id="rId2" Type="http://schemas.openxmlformats.org/officeDocument/2006/relationships/hyperlink" Target="https://www.youtube.com/watch?v=ieJrycEuE6o"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0B401D-9C9A-445B-AC58-628209F9DAC4}"/>
              </a:ext>
            </a:extLst>
          </p:cNvPr>
          <p:cNvSpPr>
            <a:spLocks noGrp="1"/>
          </p:cNvSpPr>
          <p:nvPr>
            <p:ph type="sldNum" sz="quarter" idx="12"/>
          </p:nvPr>
        </p:nvSpPr>
        <p:spPr/>
        <p:txBody>
          <a:bodyPr/>
          <a:lstStyle/>
          <a:p>
            <a:fld id="{98C0CDE5-970C-4CC4-BF43-0DA127E73E82}" type="slidenum">
              <a:rPr lang="en-US" noProof="0" smtClean="0"/>
              <a:t>1</a:t>
            </a:fld>
            <a:endParaRPr lang="en-US" noProof="0" dirty="0"/>
          </a:p>
        </p:txBody>
      </p:sp>
      <p:sp>
        <p:nvSpPr>
          <p:cNvPr id="5" name="TextBox 4">
            <a:extLst>
              <a:ext uri="{FF2B5EF4-FFF2-40B4-BE49-F238E27FC236}">
                <a16:creationId xmlns:a16="http://schemas.microsoft.com/office/drawing/2014/main" id="{22FFC158-86AD-4042-8B92-341582F52D1C}"/>
              </a:ext>
            </a:extLst>
          </p:cNvPr>
          <p:cNvSpPr txBox="1"/>
          <p:nvPr/>
        </p:nvSpPr>
        <p:spPr>
          <a:xfrm>
            <a:off x="725516" y="1340729"/>
            <a:ext cx="10809992" cy="4915898"/>
          </a:xfrm>
          <a:prstGeom prst="rect">
            <a:avLst/>
          </a:prstGeom>
          <a:noFill/>
        </p:spPr>
        <p:txBody>
          <a:bodyPr wrap="square">
            <a:spAutoFit/>
          </a:bodyPr>
          <a:lstStyle/>
          <a:p>
            <a:pPr algn="ctr">
              <a:lnSpc>
                <a:spcPct val="115000"/>
              </a:lnSpc>
              <a:spcAft>
                <a:spcPts val="1000"/>
              </a:spcAft>
            </a:pPr>
            <a:r>
              <a:rPr lang="en-US" sz="2400" b="1" dirty="0">
                <a:solidFill>
                  <a:schemeClr val="accent4">
                    <a:lumMod val="50000"/>
                  </a:schemeClr>
                </a:solidFill>
                <a:latin typeface="Calibri" panose="020F0502020204030204" pitchFamily="34" charset="0"/>
              </a:rPr>
              <a:t>Module 4 Assignment – Providing Feedback</a:t>
            </a:r>
          </a:p>
          <a:p>
            <a:pPr marL="0" marR="0" algn="ctr">
              <a:lnSpc>
                <a:spcPct val="115000"/>
              </a:lnSpc>
              <a:spcBef>
                <a:spcPts val="0"/>
              </a:spcBef>
              <a:spcAft>
                <a:spcPts val="1000"/>
              </a:spcAft>
            </a:pPr>
            <a:endParaRPr lang="en-US" sz="2400" b="1" dirty="0">
              <a:solidFill>
                <a:schemeClr val="accent4">
                  <a:lumMod val="50000"/>
                </a:schemeClr>
              </a:solidFill>
              <a:effectLst/>
              <a:latin typeface="Calibri" panose="020F0502020204030204" pitchFamily="34" charset="0"/>
            </a:endParaRPr>
          </a:p>
          <a:p>
            <a:pPr marL="0" marR="0" algn="ctr">
              <a:lnSpc>
                <a:spcPct val="115000"/>
              </a:lnSpc>
              <a:spcBef>
                <a:spcPts val="0"/>
              </a:spcBef>
              <a:spcAft>
                <a:spcPts val="1000"/>
              </a:spcAft>
            </a:pPr>
            <a:r>
              <a:rPr lang="en-US" sz="2400" b="1" dirty="0">
                <a:solidFill>
                  <a:schemeClr val="accent4">
                    <a:lumMod val="50000"/>
                  </a:schemeClr>
                </a:solidFill>
                <a:effectLst/>
                <a:latin typeface="Calibri" panose="020F0502020204030204" pitchFamily="34" charset="0"/>
              </a:rPr>
              <a:t>Timothy O. Tutt</a:t>
            </a:r>
          </a:p>
          <a:p>
            <a:pPr marL="0" marR="0" algn="ctr">
              <a:lnSpc>
                <a:spcPct val="115000"/>
              </a:lnSpc>
              <a:spcBef>
                <a:spcPts val="0"/>
              </a:spcBef>
              <a:spcAft>
                <a:spcPts val="1000"/>
              </a:spcAft>
            </a:pPr>
            <a:r>
              <a:rPr lang="en-US" sz="2400" b="1" dirty="0">
                <a:solidFill>
                  <a:schemeClr val="accent4">
                    <a:lumMod val="50000"/>
                  </a:schemeClr>
                </a:solidFill>
                <a:effectLst/>
                <a:latin typeface="Calibri" panose="020F0502020204030204" pitchFamily="34" charset="0"/>
              </a:rPr>
              <a:t>Department of Curriculum and Instruction: Master’s Program</a:t>
            </a:r>
          </a:p>
          <a:p>
            <a:pPr marL="0" marR="0" algn="ctr">
              <a:lnSpc>
                <a:spcPct val="115000"/>
              </a:lnSpc>
              <a:spcBef>
                <a:spcPts val="0"/>
              </a:spcBef>
              <a:spcAft>
                <a:spcPts val="1000"/>
              </a:spcAft>
            </a:pPr>
            <a:r>
              <a:rPr lang="en-US" sz="2400" b="1" dirty="0">
                <a:solidFill>
                  <a:schemeClr val="accent4">
                    <a:lumMod val="50000"/>
                  </a:schemeClr>
                </a:solidFill>
                <a:effectLst/>
                <a:latin typeface="Calibri" panose="020F0502020204030204" pitchFamily="34" charset="0"/>
              </a:rPr>
              <a:t>Northwest Missouri State University</a:t>
            </a:r>
          </a:p>
          <a:p>
            <a:pPr marL="0" marR="0" algn="ctr">
              <a:lnSpc>
                <a:spcPct val="115000"/>
              </a:lnSpc>
              <a:spcBef>
                <a:spcPts val="0"/>
              </a:spcBef>
              <a:spcAft>
                <a:spcPts val="1000"/>
              </a:spcAft>
            </a:pPr>
            <a:r>
              <a:rPr lang="en-US" sz="2400" b="1" dirty="0">
                <a:solidFill>
                  <a:schemeClr val="accent4">
                    <a:lumMod val="50000"/>
                  </a:schemeClr>
                </a:solidFill>
                <a:effectLst/>
                <a:latin typeface="Calibri" panose="020F0502020204030204" pitchFamily="34" charset="0"/>
              </a:rPr>
              <a:t>61687 – </a:t>
            </a:r>
            <a:r>
              <a:rPr lang="en-US" sz="2400" b="1" dirty="0">
                <a:solidFill>
                  <a:schemeClr val="accent4">
                    <a:lumMod val="50000"/>
                  </a:schemeClr>
                </a:solidFill>
                <a:latin typeface="Calibri" panose="020F0502020204030204" pitchFamily="34" charset="0"/>
              </a:rPr>
              <a:t>87</a:t>
            </a:r>
            <a:r>
              <a:rPr lang="en-US" sz="2400" b="1" dirty="0">
                <a:solidFill>
                  <a:schemeClr val="accent4">
                    <a:lumMod val="50000"/>
                  </a:schemeClr>
                </a:solidFill>
                <a:effectLst/>
                <a:latin typeface="Calibri" panose="020F0502020204030204" pitchFamily="34" charset="0"/>
              </a:rPr>
              <a:t> Feedback and Goal Setting</a:t>
            </a:r>
          </a:p>
          <a:p>
            <a:pPr marL="0" marR="0" algn="ctr">
              <a:lnSpc>
                <a:spcPct val="115000"/>
              </a:lnSpc>
              <a:spcBef>
                <a:spcPts val="0"/>
              </a:spcBef>
              <a:spcAft>
                <a:spcPts val="1000"/>
              </a:spcAft>
            </a:pPr>
            <a:r>
              <a:rPr lang="en-US" sz="2400" b="1" dirty="0">
                <a:solidFill>
                  <a:schemeClr val="accent4">
                    <a:lumMod val="50000"/>
                  </a:schemeClr>
                </a:solidFill>
                <a:effectLst/>
                <a:latin typeface="Calibri" panose="020F0502020204030204" pitchFamily="34" charset="0"/>
              </a:rPr>
              <a:t>Fall 2020, Block 2</a:t>
            </a:r>
          </a:p>
          <a:p>
            <a:pPr marL="0" marR="0" algn="ctr">
              <a:lnSpc>
                <a:spcPct val="115000"/>
              </a:lnSpc>
              <a:spcBef>
                <a:spcPts val="0"/>
              </a:spcBef>
              <a:spcAft>
                <a:spcPts val="1000"/>
              </a:spcAft>
            </a:pPr>
            <a:r>
              <a:rPr lang="en-US" sz="2400" b="1" dirty="0">
                <a:solidFill>
                  <a:schemeClr val="accent4">
                    <a:lumMod val="50000"/>
                  </a:schemeClr>
                </a:solidFill>
                <a:effectLst/>
                <a:latin typeface="Calibri" panose="020F0502020204030204" pitchFamily="34" charset="0"/>
              </a:rPr>
              <a:t>Dr. Corinne </a:t>
            </a:r>
            <a:r>
              <a:rPr lang="en-US" sz="2400" b="1" dirty="0" err="1">
                <a:solidFill>
                  <a:schemeClr val="accent4">
                    <a:lumMod val="50000"/>
                  </a:schemeClr>
                </a:solidFill>
                <a:effectLst/>
                <a:latin typeface="Calibri" panose="020F0502020204030204" pitchFamily="34" charset="0"/>
              </a:rPr>
              <a:t>Arens</a:t>
            </a:r>
            <a:endParaRPr lang="en-US" sz="2400" b="1" dirty="0">
              <a:solidFill>
                <a:schemeClr val="accent4">
                  <a:lumMod val="50000"/>
                </a:schemeClr>
              </a:solidFill>
              <a:effectLst/>
              <a:latin typeface="Calibri" panose="020F0502020204030204" pitchFamily="34" charset="0"/>
            </a:endParaRPr>
          </a:p>
          <a:p>
            <a:pPr marL="0" marR="0" algn="ctr">
              <a:lnSpc>
                <a:spcPct val="115000"/>
              </a:lnSpc>
              <a:spcBef>
                <a:spcPts val="0"/>
              </a:spcBef>
              <a:spcAft>
                <a:spcPts val="1000"/>
              </a:spcAft>
            </a:pPr>
            <a:r>
              <a:rPr lang="en-US" sz="2400" b="1" dirty="0">
                <a:solidFill>
                  <a:schemeClr val="accent4">
                    <a:lumMod val="50000"/>
                  </a:schemeClr>
                </a:solidFill>
                <a:latin typeface="Calibri" panose="020F0502020204030204" pitchFamily="34" charset="0"/>
              </a:rPr>
              <a:t>November 1</a:t>
            </a:r>
            <a:r>
              <a:rPr lang="en-US" sz="2400" b="1" dirty="0">
                <a:solidFill>
                  <a:srgbClr val="C00000"/>
                </a:solidFill>
                <a:latin typeface="Calibri" panose="020F0502020204030204" pitchFamily="34" charset="0"/>
              </a:rPr>
              <a:t>7</a:t>
            </a:r>
            <a:r>
              <a:rPr lang="en-US" sz="2400" b="1" dirty="0">
                <a:solidFill>
                  <a:schemeClr val="accent4">
                    <a:lumMod val="50000"/>
                  </a:schemeClr>
                </a:solidFill>
                <a:effectLst/>
                <a:latin typeface="Calibri" panose="020F0502020204030204" pitchFamily="34" charset="0"/>
              </a:rPr>
              <a:t>, 2020</a:t>
            </a:r>
          </a:p>
        </p:txBody>
      </p:sp>
    </p:spTree>
    <p:extLst>
      <p:ext uri="{BB962C8B-B14F-4D97-AF65-F5344CB8AC3E}">
        <p14:creationId xmlns:p14="http://schemas.microsoft.com/office/powerpoint/2010/main" val="95316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B15975-B318-4201-9CEF-F4550F83A93E}"/>
              </a:ext>
            </a:extLst>
          </p:cNvPr>
          <p:cNvSpPr>
            <a:spLocks noGrp="1"/>
          </p:cNvSpPr>
          <p:nvPr>
            <p:ph type="sldNum" sz="quarter" idx="12"/>
          </p:nvPr>
        </p:nvSpPr>
        <p:spPr/>
        <p:txBody>
          <a:bodyPr/>
          <a:lstStyle/>
          <a:p>
            <a:fld id="{98C0CDE5-970C-4CC4-BF43-0DA127E73E82}" type="slidenum">
              <a:rPr lang="en-US" noProof="0" smtClean="0"/>
              <a:t>10</a:t>
            </a:fld>
            <a:endParaRPr lang="en-US" noProof="0" dirty="0"/>
          </a:p>
        </p:txBody>
      </p:sp>
      <p:sp>
        <p:nvSpPr>
          <p:cNvPr id="4" name="Title 3">
            <a:extLst>
              <a:ext uri="{FF2B5EF4-FFF2-40B4-BE49-F238E27FC236}">
                <a16:creationId xmlns:a16="http://schemas.microsoft.com/office/drawing/2014/main" id="{8A24EE34-437C-493B-A253-E2D7C1B9E6DF}"/>
              </a:ext>
            </a:extLst>
          </p:cNvPr>
          <p:cNvSpPr>
            <a:spLocks noGrp="1"/>
          </p:cNvSpPr>
          <p:nvPr>
            <p:ph type="title"/>
          </p:nvPr>
        </p:nvSpPr>
        <p:spPr/>
        <p:txBody>
          <a:bodyPr>
            <a:normAutofit/>
          </a:bodyPr>
          <a:lstStyle/>
          <a:p>
            <a:r>
              <a:rPr lang="en-US" sz="3200" dirty="0">
                <a:latin typeface="Calibri" panose="020F0502020204030204" pitchFamily="34" charset="0"/>
                <a:cs typeface="Calibri" panose="020F0502020204030204" pitchFamily="34" charset="0"/>
              </a:rPr>
              <a:t>1-on-1 Feedback: Louie</a:t>
            </a:r>
          </a:p>
        </p:txBody>
      </p:sp>
      <p:sp>
        <p:nvSpPr>
          <p:cNvPr id="5" name="TextBox 4">
            <a:extLst>
              <a:ext uri="{FF2B5EF4-FFF2-40B4-BE49-F238E27FC236}">
                <a16:creationId xmlns:a16="http://schemas.microsoft.com/office/drawing/2014/main" id="{DEB32E7B-6672-4C32-8140-4F1260E93CBB}"/>
              </a:ext>
            </a:extLst>
          </p:cNvPr>
          <p:cNvSpPr txBox="1"/>
          <p:nvPr/>
        </p:nvSpPr>
        <p:spPr>
          <a:xfrm>
            <a:off x="769792" y="1797319"/>
            <a:ext cx="3621731" cy="369332"/>
          </a:xfrm>
          <a:prstGeom prst="rect">
            <a:avLst/>
          </a:prstGeom>
          <a:noFill/>
        </p:spPr>
        <p:txBody>
          <a:bodyPr wrap="square" rtlCol="0">
            <a:spAutoFit/>
          </a:bodyPr>
          <a:lstStyle/>
          <a:p>
            <a:r>
              <a:rPr lang="en-US" b="1" dirty="0">
                <a:solidFill>
                  <a:srgbClr val="000000"/>
                </a:solidFill>
                <a:latin typeface="Calibri" panose="020F0502020204030204" pitchFamily="34" charset="0"/>
                <a:cs typeface="Calibri" panose="020F0502020204030204" pitchFamily="34" charset="0"/>
              </a:rPr>
              <a:t>Louie’s Feedback Session (11-13-20)</a:t>
            </a:r>
          </a:p>
        </p:txBody>
      </p:sp>
      <p:pic>
        <p:nvPicPr>
          <p:cNvPr id="6" name="Picture 5" descr="A picture containing letter&#10;&#10;Description automatically generated">
            <a:extLst>
              <a:ext uri="{FF2B5EF4-FFF2-40B4-BE49-F238E27FC236}">
                <a16:creationId xmlns:a16="http://schemas.microsoft.com/office/drawing/2014/main" id="{273FCA34-4229-41AB-A16A-5AAAC0FFC780}"/>
              </a:ext>
            </a:extLst>
          </p:cNvPr>
          <p:cNvPicPr>
            <a:picLocks noChangeAspect="1"/>
          </p:cNvPicPr>
          <p:nvPr/>
        </p:nvPicPr>
        <p:blipFill>
          <a:blip r:embed="rId2"/>
          <a:stretch>
            <a:fillRect/>
          </a:stretch>
        </p:blipFill>
        <p:spPr>
          <a:xfrm>
            <a:off x="5135654" y="1342846"/>
            <a:ext cx="3340320" cy="4172307"/>
          </a:xfrm>
          <a:prstGeom prst="rect">
            <a:avLst/>
          </a:prstGeom>
        </p:spPr>
      </p:pic>
      <p:pic>
        <p:nvPicPr>
          <p:cNvPr id="8" name="Picture 7" descr="A picture containing timeline&#10;&#10;Description automatically generated">
            <a:extLst>
              <a:ext uri="{FF2B5EF4-FFF2-40B4-BE49-F238E27FC236}">
                <a16:creationId xmlns:a16="http://schemas.microsoft.com/office/drawing/2014/main" id="{0DA08CCA-8188-45C3-B4ED-EBEF59EC1673}"/>
              </a:ext>
            </a:extLst>
          </p:cNvPr>
          <p:cNvPicPr>
            <a:picLocks noChangeAspect="1"/>
          </p:cNvPicPr>
          <p:nvPr/>
        </p:nvPicPr>
        <p:blipFill>
          <a:blip r:embed="rId3"/>
          <a:stretch>
            <a:fillRect/>
          </a:stretch>
        </p:blipFill>
        <p:spPr>
          <a:xfrm>
            <a:off x="8608773" y="518916"/>
            <a:ext cx="3322154" cy="4041954"/>
          </a:xfrm>
          <a:prstGeom prst="rect">
            <a:avLst/>
          </a:prstGeom>
        </p:spPr>
      </p:pic>
      <p:pic>
        <p:nvPicPr>
          <p:cNvPr id="2" name="Picture 1">
            <a:extLst>
              <a:ext uri="{FF2B5EF4-FFF2-40B4-BE49-F238E27FC236}">
                <a16:creationId xmlns:a16="http://schemas.microsoft.com/office/drawing/2014/main" id="{2FA93E4E-638B-4E81-945E-A5532B8E8034}"/>
              </a:ext>
            </a:extLst>
          </p:cNvPr>
          <p:cNvPicPr>
            <a:picLocks noChangeAspect="1"/>
          </p:cNvPicPr>
          <p:nvPr/>
        </p:nvPicPr>
        <p:blipFill>
          <a:blip r:embed="rId4"/>
          <a:stretch>
            <a:fillRect/>
          </a:stretch>
        </p:blipFill>
        <p:spPr>
          <a:xfrm>
            <a:off x="1026704" y="2398934"/>
            <a:ext cx="2988015" cy="1751966"/>
          </a:xfrm>
          <a:prstGeom prst="rect">
            <a:avLst/>
          </a:prstGeom>
        </p:spPr>
      </p:pic>
      <p:sp>
        <p:nvSpPr>
          <p:cNvPr id="9" name="TextBox 8">
            <a:extLst>
              <a:ext uri="{FF2B5EF4-FFF2-40B4-BE49-F238E27FC236}">
                <a16:creationId xmlns:a16="http://schemas.microsoft.com/office/drawing/2014/main" id="{F93C4268-F25A-476F-9AED-DBEB3741BB7E}"/>
              </a:ext>
            </a:extLst>
          </p:cNvPr>
          <p:cNvSpPr txBox="1"/>
          <p:nvPr/>
        </p:nvSpPr>
        <p:spPr>
          <a:xfrm>
            <a:off x="580648" y="5648393"/>
            <a:ext cx="10424236" cy="830997"/>
          </a:xfrm>
          <a:prstGeom prst="rect">
            <a:avLst/>
          </a:prstGeom>
          <a:noFill/>
        </p:spPr>
        <p:txBody>
          <a:bodyPr wrap="square" rtlCol="0">
            <a:spAutoFit/>
          </a:bodyPr>
          <a:lstStyle/>
          <a:p>
            <a:r>
              <a:rPr lang="en-US" sz="2400" dirty="0">
                <a:solidFill>
                  <a:srgbClr val="000000"/>
                </a:solidFill>
                <a:latin typeface="Calibri" panose="020F0502020204030204" pitchFamily="34" charset="0"/>
                <a:cs typeface="Calibri" panose="020F0502020204030204" pitchFamily="34" charset="0"/>
              </a:rPr>
              <a:t>Louie is a timid student who struggles often.  However, in getting to know Louie,  I have learned how badly he wants to be successful. This feedback helps him a lot!</a:t>
            </a:r>
          </a:p>
        </p:txBody>
      </p:sp>
      <p:sp>
        <p:nvSpPr>
          <p:cNvPr id="10" name="TextBox 9">
            <a:extLst>
              <a:ext uri="{FF2B5EF4-FFF2-40B4-BE49-F238E27FC236}">
                <a16:creationId xmlns:a16="http://schemas.microsoft.com/office/drawing/2014/main" id="{6A19D23D-F81D-4701-8D81-944A9F0811A6}"/>
              </a:ext>
            </a:extLst>
          </p:cNvPr>
          <p:cNvSpPr txBox="1"/>
          <p:nvPr/>
        </p:nvSpPr>
        <p:spPr>
          <a:xfrm>
            <a:off x="2285717" y="4378217"/>
            <a:ext cx="2006579" cy="646331"/>
          </a:xfrm>
          <a:prstGeom prst="rect">
            <a:avLst/>
          </a:prstGeom>
          <a:noFill/>
        </p:spPr>
        <p:txBody>
          <a:bodyPr wrap="square" rtlCol="0">
            <a:spAutoFit/>
          </a:bodyPr>
          <a:lstStyle/>
          <a:p>
            <a:r>
              <a:rPr lang="en-US" dirty="0"/>
              <a:t>Video clips will be sent separately.</a:t>
            </a:r>
          </a:p>
        </p:txBody>
      </p:sp>
    </p:spTree>
    <p:extLst>
      <p:ext uri="{BB962C8B-B14F-4D97-AF65-F5344CB8AC3E}">
        <p14:creationId xmlns:p14="http://schemas.microsoft.com/office/powerpoint/2010/main" val="942447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EC0FD8-AD58-4F39-A2A2-6F1AD867A62A}"/>
              </a:ext>
            </a:extLst>
          </p:cNvPr>
          <p:cNvSpPr>
            <a:spLocks noGrp="1"/>
          </p:cNvSpPr>
          <p:nvPr>
            <p:ph type="sldNum" sz="quarter" idx="12"/>
          </p:nvPr>
        </p:nvSpPr>
        <p:spPr/>
        <p:txBody>
          <a:bodyPr/>
          <a:lstStyle/>
          <a:p>
            <a:fld id="{98C0CDE5-970C-4CC4-BF43-0DA127E73E82}" type="slidenum">
              <a:rPr lang="en-US" noProof="0" smtClean="0"/>
              <a:t>11</a:t>
            </a:fld>
            <a:endParaRPr lang="en-US" noProof="0" dirty="0"/>
          </a:p>
        </p:txBody>
      </p:sp>
      <p:sp>
        <p:nvSpPr>
          <p:cNvPr id="4" name="Title 3">
            <a:extLst>
              <a:ext uri="{FF2B5EF4-FFF2-40B4-BE49-F238E27FC236}">
                <a16:creationId xmlns:a16="http://schemas.microsoft.com/office/drawing/2014/main" id="{04BC89D4-387F-4D02-8996-E25589FD3EBB}"/>
              </a:ext>
            </a:extLst>
          </p:cNvPr>
          <p:cNvSpPr>
            <a:spLocks noGrp="1"/>
          </p:cNvSpPr>
          <p:nvPr>
            <p:ph type="title"/>
          </p:nvPr>
        </p:nvSpPr>
        <p:spPr>
          <a:xfrm rot="21180000">
            <a:off x="288463" y="284151"/>
            <a:ext cx="4391191" cy="1325563"/>
          </a:xfrm>
        </p:spPr>
        <p:txBody>
          <a:bodyPr>
            <a:normAutofit/>
          </a:bodyPr>
          <a:lstStyle/>
          <a:p>
            <a:r>
              <a:rPr lang="en-US" sz="3200" dirty="0">
                <a:latin typeface="Calibri" panose="020F0502020204030204" pitchFamily="34" charset="0"/>
                <a:cs typeface="Calibri" panose="020F0502020204030204" pitchFamily="34" charset="0"/>
              </a:rPr>
              <a:t>Self-Feedback</a:t>
            </a:r>
            <a:br>
              <a:rPr lang="en-US" sz="32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(My Reflections)</a:t>
            </a:r>
          </a:p>
        </p:txBody>
      </p:sp>
      <p:sp>
        <p:nvSpPr>
          <p:cNvPr id="5" name="Content Placeholder 4">
            <a:extLst>
              <a:ext uri="{FF2B5EF4-FFF2-40B4-BE49-F238E27FC236}">
                <a16:creationId xmlns:a16="http://schemas.microsoft.com/office/drawing/2014/main" id="{29A6D463-40B0-401E-81EE-169257D07F17}"/>
              </a:ext>
            </a:extLst>
          </p:cNvPr>
          <p:cNvSpPr>
            <a:spLocks noGrp="1"/>
          </p:cNvSpPr>
          <p:nvPr>
            <p:ph idx="1"/>
          </p:nvPr>
        </p:nvSpPr>
        <p:spPr>
          <a:xfrm>
            <a:off x="911225" y="1730506"/>
            <a:ext cx="10442575" cy="4351338"/>
          </a:xfrm>
        </p:spPr>
        <p:txBody>
          <a:bodyPr>
            <a:noAutofit/>
          </a:bodyPr>
          <a:lstStyle/>
          <a:p>
            <a:pPr marL="0" indent="0">
              <a:buNone/>
            </a:pPr>
            <a:r>
              <a:rPr lang="en-US" sz="2200" dirty="0">
                <a:latin typeface="Calibri" panose="020F0502020204030204" pitchFamily="34" charset="0"/>
                <a:cs typeface="Calibri" panose="020F0502020204030204" pitchFamily="34" charset="0"/>
              </a:rPr>
              <a:t>      Throughout the week of learning about graphing, I offered quick snippets of specific verbal feedback as I’d walk around the room checking their work. They had also seen the success criteria which was the same throughout the week. Students had been alerted that I wanted to have one-n-one feedback sessions at the end of the week with each one of them, so they were prepared.</a:t>
            </a:r>
          </a:p>
          <a:p>
            <a:pPr marL="0" indent="0">
              <a:buNone/>
            </a:pPr>
            <a:r>
              <a:rPr lang="en-US" sz="2200" dirty="0">
                <a:latin typeface="Calibri" panose="020F0502020204030204" pitchFamily="34" charset="0"/>
                <a:cs typeface="Calibri" panose="020F0502020204030204" pitchFamily="34" charset="0"/>
              </a:rPr>
              <a:t>      I am very content with how my one-on-one feedback sessions turned out. I had engaging conversations with each and every student.  Students wanted to know when their “turn” was coming. Using this one-on-one strategy also reminds me of the importance of relationship building in making feedback effective and meaningful.</a:t>
            </a:r>
            <a:br>
              <a:rPr lang="en-US" sz="2200" dirty="0">
                <a:latin typeface="Calibri" panose="020F0502020204030204" pitchFamily="34" charset="0"/>
                <a:cs typeface="Calibri" panose="020F0502020204030204" pitchFamily="34" charset="0"/>
              </a:rPr>
            </a:br>
            <a:endParaRPr lang="en-US" sz="2200" dirty="0">
              <a:latin typeface="Calibri" panose="020F0502020204030204" pitchFamily="34" charset="0"/>
              <a:cs typeface="Calibri" panose="020F0502020204030204" pitchFamily="34" charset="0"/>
            </a:endParaRPr>
          </a:p>
          <a:p>
            <a:pPr marL="0" indent="0">
              <a:spcBef>
                <a:spcPts val="0"/>
              </a:spcBef>
              <a:buNone/>
            </a:pPr>
            <a:r>
              <a:rPr lang="en-US" sz="2200" dirty="0">
                <a:latin typeface="Calibri" panose="020F0502020204030204" pitchFamily="34" charset="0"/>
                <a:cs typeface="Calibri" panose="020F0502020204030204" pitchFamily="34" charset="0"/>
              </a:rPr>
              <a:t>                                                                                                                                                           </a:t>
            </a:r>
          </a:p>
          <a:p>
            <a:pPr marL="0" indent="0">
              <a:spcBef>
                <a:spcPts val="0"/>
              </a:spcBef>
              <a:buNone/>
            </a:pPr>
            <a:r>
              <a:rPr lang="en-US" sz="2200" dirty="0">
                <a:latin typeface="Calibri" panose="020F0502020204030204" pitchFamily="34" charset="0"/>
                <a:cs typeface="Calibri" panose="020F0502020204030204" pitchFamily="34" charset="0"/>
              </a:rPr>
              <a:t>      However, this type of feedback was very time-consuming. It worked quite nicely with a hybrid class with only half of the </a:t>
            </a:r>
            <a:r>
              <a:rPr lang="en-US" sz="2200" dirty="0" err="1">
                <a:latin typeface="Calibri" panose="020F0502020204030204" pitchFamily="34" charset="0"/>
                <a:cs typeface="Calibri" panose="020F0502020204030204" pitchFamily="34" charset="0"/>
              </a:rPr>
              <a:t>the</a:t>
            </a:r>
            <a:r>
              <a:rPr lang="en-US" sz="2200" dirty="0">
                <a:latin typeface="Calibri" panose="020F0502020204030204" pitchFamily="34" charset="0"/>
                <a:cs typeface="Calibri" panose="020F0502020204030204" pitchFamily="34" charset="0"/>
              </a:rPr>
              <a:t> students in attendance on a given day.  Yet, I will add this technique of giving feedback to my portfolio of feedback ideas, and will utilize this strategy to help assess progress on key standards throughout the year.  </a:t>
            </a:r>
            <a:br>
              <a:rPr lang="en-US" sz="2200" dirty="0">
                <a:latin typeface="Calibri" panose="020F0502020204030204" pitchFamily="34" charset="0"/>
                <a:cs typeface="Calibri" panose="020F0502020204030204" pitchFamily="34" charset="0"/>
              </a:rPr>
            </a:br>
            <a:br>
              <a:rPr lang="en-US" sz="2200" dirty="0">
                <a:latin typeface="Calibri" panose="020F0502020204030204" pitchFamily="34" charset="0"/>
                <a:cs typeface="Calibri" panose="020F0502020204030204" pitchFamily="34" charset="0"/>
              </a:rPr>
            </a:br>
            <a:endParaRPr 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4960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B15975-B318-4201-9CEF-F4550F83A93E}"/>
              </a:ext>
            </a:extLst>
          </p:cNvPr>
          <p:cNvSpPr>
            <a:spLocks noGrp="1"/>
          </p:cNvSpPr>
          <p:nvPr>
            <p:ph type="sldNum" sz="quarter" idx="12"/>
          </p:nvPr>
        </p:nvSpPr>
        <p:spPr/>
        <p:txBody>
          <a:bodyPr/>
          <a:lstStyle/>
          <a:p>
            <a:fld id="{98C0CDE5-970C-4CC4-BF43-0DA127E73E82}" type="slidenum">
              <a:rPr lang="en-US" noProof="0" smtClean="0"/>
              <a:t>12</a:t>
            </a:fld>
            <a:endParaRPr lang="en-US" noProof="0" dirty="0"/>
          </a:p>
        </p:txBody>
      </p:sp>
      <p:sp>
        <p:nvSpPr>
          <p:cNvPr id="4" name="Title 3">
            <a:extLst>
              <a:ext uri="{FF2B5EF4-FFF2-40B4-BE49-F238E27FC236}">
                <a16:creationId xmlns:a16="http://schemas.microsoft.com/office/drawing/2014/main" id="{8A24EE34-437C-493B-A253-E2D7C1B9E6DF}"/>
              </a:ext>
            </a:extLst>
          </p:cNvPr>
          <p:cNvSpPr>
            <a:spLocks noGrp="1"/>
          </p:cNvSpPr>
          <p:nvPr>
            <p:ph type="title"/>
          </p:nvPr>
        </p:nvSpPr>
        <p:spPr>
          <a:xfrm rot="21180000">
            <a:off x="285870" y="283956"/>
            <a:ext cx="4391191" cy="1368122"/>
          </a:xfrm>
        </p:spPr>
        <p:txBody>
          <a:bodyPr/>
          <a:lstStyle/>
          <a:p>
            <a:r>
              <a:rPr lang="en-US" dirty="0">
                <a:latin typeface="Calibri" panose="020F0502020204030204" pitchFamily="34" charset="0"/>
                <a:cs typeface="Calibri" panose="020F0502020204030204" pitchFamily="34" charset="0"/>
              </a:rPr>
              <a:t>References</a:t>
            </a:r>
          </a:p>
        </p:txBody>
      </p:sp>
      <p:sp>
        <p:nvSpPr>
          <p:cNvPr id="7" name="TextBox 6">
            <a:extLst>
              <a:ext uri="{FF2B5EF4-FFF2-40B4-BE49-F238E27FC236}">
                <a16:creationId xmlns:a16="http://schemas.microsoft.com/office/drawing/2014/main" id="{D66B6EF3-3BC0-4664-A559-71BF9D5A4DAB}"/>
              </a:ext>
            </a:extLst>
          </p:cNvPr>
          <p:cNvSpPr txBox="1"/>
          <p:nvPr/>
        </p:nvSpPr>
        <p:spPr>
          <a:xfrm>
            <a:off x="259885" y="1910195"/>
            <a:ext cx="11257360" cy="2462213"/>
          </a:xfrm>
          <a:prstGeom prst="rect">
            <a:avLst/>
          </a:prstGeom>
          <a:noFill/>
        </p:spPr>
        <p:txBody>
          <a:bodyPr wrap="square" rtlCol="0">
            <a:spAutoFit/>
          </a:bodyPr>
          <a:lstStyle/>
          <a:p>
            <a:pPr algn="l"/>
            <a:r>
              <a:rPr lang="en-US" sz="2200" b="0" i="0" dirty="0">
                <a:solidFill>
                  <a:srgbClr val="000000"/>
                </a:solidFill>
                <a:effectLst/>
                <a:latin typeface="Calibri" panose="020F0502020204030204" pitchFamily="34" charset="0"/>
                <a:cs typeface="Calibri" panose="020F0502020204030204" pitchFamily="34" charset="0"/>
              </a:rPr>
              <a:t>Brookhart, S. (2012). Feedback for learning. </a:t>
            </a:r>
            <a:r>
              <a:rPr lang="en-US" sz="2200" b="0" i="1" dirty="0">
                <a:solidFill>
                  <a:srgbClr val="000000"/>
                </a:solidFill>
                <a:effectLst/>
                <a:latin typeface="Calibri" panose="020F0502020204030204" pitchFamily="34" charset="0"/>
                <a:cs typeface="Calibri" panose="020F0502020204030204" pitchFamily="34" charset="0"/>
              </a:rPr>
              <a:t>Educational Leadership, 70</a:t>
            </a:r>
            <a:r>
              <a:rPr lang="en-US" sz="2200" b="0" i="0" dirty="0">
                <a:solidFill>
                  <a:srgbClr val="000000"/>
                </a:solidFill>
                <a:effectLst/>
                <a:latin typeface="Calibri" panose="020F0502020204030204" pitchFamily="34" charset="0"/>
                <a:cs typeface="Calibri" panose="020F0502020204030204" pitchFamily="34" charset="0"/>
              </a:rPr>
              <a:t>(1), 24-29.</a:t>
            </a:r>
          </a:p>
          <a:p>
            <a:pPr algn="l"/>
            <a:endParaRPr lang="en-US" sz="2200" b="0" i="0" dirty="0">
              <a:solidFill>
                <a:srgbClr val="000000"/>
              </a:solidFill>
              <a:effectLst/>
              <a:latin typeface="Calibri" panose="020F0502020204030204" pitchFamily="34" charset="0"/>
              <a:cs typeface="Calibri" panose="020F0502020204030204" pitchFamily="34" charset="0"/>
            </a:endParaRPr>
          </a:p>
          <a:p>
            <a:pPr algn="l"/>
            <a:r>
              <a:rPr lang="en-US" sz="2200" b="0" i="0" dirty="0" err="1">
                <a:solidFill>
                  <a:srgbClr val="000000"/>
                </a:solidFill>
                <a:effectLst/>
                <a:latin typeface="Calibri" panose="020F0502020204030204" pitchFamily="34" charset="0"/>
                <a:cs typeface="Calibri" panose="020F0502020204030204" pitchFamily="34" charset="0"/>
              </a:rPr>
              <a:t>Triumphlearning</a:t>
            </a:r>
            <a:r>
              <a:rPr lang="en-US" sz="2200" b="0" i="0" dirty="0">
                <a:solidFill>
                  <a:srgbClr val="000000"/>
                </a:solidFill>
                <a:effectLst/>
                <a:latin typeface="Calibri" panose="020F0502020204030204" pitchFamily="34" charset="0"/>
                <a:cs typeface="Calibri" panose="020F0502020204030204" pitchFamily="34" charset="0"/>
              </a:rPr>
              <a:t>. (2015, October 31). Characteristics of Effective Feedback. Retrieved November 07, 2020, from </a:t>
            </a:r>
            <a:r>
              <a:rPr lang="en-US" sz="2200" i="0" dirty="0">
                <a:solidFill>
                  <a:srgbClr val="000000"/>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https://www.youtube.com/watch?v=ieJrycEuE6o</a:t>
            </a:r>
            <a:endParaRPr lang="en-US" sz="2200" i="0" dirty="0">
              <a:solidFill>
                <a:srgbClr val="000000"/>
              </a:solidFill>
              <a:effectLst/>
              <a:latin typeface="Calibri" panose="020F0502020204030204" pitchFamily="34" charset="0"/>
              <a:cs typeface="Calibri" panose="020F0502020204030204" pitchFamily="34" charset="0"/>
            </a:endParaRPr>
          </a:p>
          <a:p>
            <a:pPr algn="l"/>
            <a:endParaRPr lang="en-US" sz="2200" b="0" i="0" dirty="0">
              <a:solidFill>
                <a:srgbClr val="000000"/>
              </a:solidFill>
              <a:effectLst/>
              <a:latin typeface="Calibri" panose="020F0502020204030204" pitchFamily="34" charset="0"/>
              <a:cs typeface="Calibri" panose="020F0502020204030204" pitchFamily="34" charset="0"/>
            </a:endParaRPr>
          </a:p>
          <a:p>
            <a:pPr algn="l"/>
            <a:r>
              <a:rPr lang="en-US" sz="2200" b="0" i="0" dirty="0">
                <a:solidFill>
                  <a:srgbClr val="000000"/>
                </a:solidFill>
                <a:effectLst/>
                <a:latin typeface="Calibri" panose="020F0502020204030204" pitchFamily="34" charset="0"/>
                <a:cs typeface="Calibri" panose="020F0502020204030204" pitchFamily="34" charset="0"/>
              </a:rPr>
              <a:t>Ruiz-Primo, M. A., &amp; Brookhart, S. M. (2018). </a:t>
            </a:r>
            <a:r>
              <a:rPr lang="en-US" sz="2200" b="0" i="1" dirty="0">
                <a:solidFill>
                  <a:srgbClr val="000000"/>
                </a:solidFill>
                <a:effectLst/>
                <a:latin typeface="Calibri" panose="020F0502020204030204" pitchFamily="34" charset="0"/>
                <a:cs typeface="Calibri" panose="020F0502020204030204" pitchFamily="34" charset="0"/>
              </a:rPr>
              <a:t>Using feedback to improve learning</a:t>
            </a:r>
            <a:r>
              <a:rPr lang="en-US" sz="2200" b="0" i="0" dirty="0">
                <a:solidFill>
                  <a:srgbClr val="000000"/>
                </a:solidFill>
                <a:effectLst/>
                <a:latin typeface="Calibri" panose="020F0502020204030204" pitchFamily="34" charset="0"/>
                <a:cs typeface="Calibri" panose="020F0502020204030204" pitchFamily="34" charset="0"/>
              </a:rPr>
              <a:t>. New York, NY: Routledge.</a:t>
            </a:r>
          </a:p>
        </p:txBody>
      </p:sp>
      <p:sp>
        <p:nvSpPr>
          <p:cNvPr id="5" name="TextBox 4">
            <a:extLst>
              <a:ext uri="{FF2B5EF4-FFF2-40B4-BE49-F238E27FC236}">
                <a16:creationId xmlns:a16="http://schemas.microsoft.com/office/drawing/2014/main" id="{49C787A8-F2C5-42BD-904B-27179062EADC}"/>
              </a:ext>
            </a:extLst>
          </p:cNvPr>
          <p:cNvSpPr txBox="1"/>
          <p:nvPr/>
        </p:nvSpPr>
        <p:spPr>
          <a:xfrm>
            <a:off x="2390274" y="4372408"/>
            <a:ext cx="9126971" cy="1446550"/>
          </a:xfrm>
          <a:prstGeom prst="rect">
            <a:avLst/>
          </a:prstGeom>
          <a:noFill/>
        </p:spPr>
        <p:txBody>
          <a:bodyPr wrap="square" rtlCol="0">
            <a:spAutoFit/>
          </a:bodyPr>
          <a:lstStyle/>
          <a:p>
            <a:pPr marL="0" marR="0">
              <a:spcBef>
                <a:spcPts val="0"/>
              </a:spcBef>
              <a:spcAft>
                <a:spcPts val="0"/>
              </a:spcAft>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Stenger, M. (2014, August 06). 5 Research-Based Tips for Providing Students with Meaningful Feedback. Retrieved November 02, 2020, from </a:t>
            </a:r>
            <a:r>
              <a:rPr lang="en-US" sz="220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https://www.edutopia.org/blog/tips-</a:t>
            </a: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providing-students-meaningful-feedback-marianne-stenger</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907983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p:txBody>
          <a:bodyPr>
            <a:normAutofit/>
          </a:bodyPr>
          <a:lstStyle/>
          <a:p>
            <a:r>
              <a:rPr lang="en-US" sz="2000" dirty="0"/>
              <a:t>November  2020</a:t>
            </a:r>
            <a:endParaRPr lang="ru-RU" sz="2000"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a:xfrm rot="720000">
            <a:off x="7924990" y="5058649"/>
            <a:ext cx="4013312" cy="858767"/>
          </a:xfrm>
        </p:spPr>
        <p:txBody>
          <a:bodyPr>
            <a:normAutofit/>
          </a:bodyPr>
          <a:lstStyle/>
          <a:p>
            <a:pPr algn="ctr">
              <a:spcBef>
                <a:spcPts val="0"/>
              </a:spcBef>
            </a:pPr>
            <a:r>
              <a:rPr lang="en-US" sz="2400" b="1" dirty="0">
                <a:latin typeface="Calibri" panose="020F0502020204030204" pitchFamily="34" charset="0"/>
              </a:rPr>
              <a:t>61687-87 </a:t>
            </a:r>
          </a:p>
          <a:p>
            <a:pPr algn="ctr">
              <a:spcBef>
                <a:spcPts val="0"/>
              </a:spcBef>
            </a:pPr>
            <a:r>
              <a:rPr lang="en-US" sz="2400" b="1" dirty="0">
                <a:latin typeface="Calibri" panose="020F0502020204030204" pitchFamily="34" charset="0"/>
              </a:rPr>
              <a:t>Feedback and Goal Setting</a:t>
            </a:r>
            <a:r>
              <a:rPr lang="en-US" sz="2800" b="1" dirty="0">
                <a:effectLst/>
                <a:latin typeface="Calibri" panose="020F0502020204030204" pitchFamily="34" charset="0"/>
              </a:rPr>
              <a:t> </a:t>
            </a:r>
            <a:endParaRPr lang="ru-RU" dirty="0"/>
          </a:p>
        </p:txBody>
      </p:sp>
      <p:pic>
        <p:nvPicPr>
          <p:cNvPr id="10" name="Picture Placeholder 16">
            <a:extLst>
              <a:ext uri="{FF2B5EF4-FFF2-40B4-BE49-F238E27FC236}">
                <a16:creationId xmlns:a16="http://schemas.microsoft.com/office/drawing/2014/main" id="{20096EEE-4E4D-4FE6-9321-0DC1695C3943}"/>
              </a:ext>
            </a:extLst>
          </p:cNvPr>
          <p:cNvPicPr>
            <a:picLocks noChangeAspect="1"/>
          </p:cNvPicPr>
          <p:nvPr/>
        </p:nvPicPr>
        <p:blipFill rotWithShape="1">
          <a:blip r:embed="rId2"/>
          <a:srcRect l="31035" t="19939" r="53667" b="58158"/>
          <a:stretch/>
        </p:blipFill>
        <p:spPr>
          <a:xfrm rot="20985531">
            <a:off x="575688" y="1933221"/>
            <a:ext cx="4739002" cy="3578982"/>
          </a:xfrm>
          <a:prstGeom prst="rect">
            <a:avLst/>
          </a:prstGeom>
          <a:noFill/>
        </p:spPr>
      </p:pic>
      <p:sp>
        <p:nvSpPr>
          <p:cNvPr id="2" name="TextBox 1">
            <a:extLst>
              <a:ext uri="{FF2B5EF4-FFF2-40B4-BE49-F238E27FC236}">
                <a16:creationId xmlns:a16="http://schemas.microsoft.com/office/drawing/2014/main" id="{6B3A016B-022B-4F49-A5D1-FE144911AEA3}"/>
              </a:ext>
            </a:extLst>
          </p:cNvPr>
          <p:cNvSpPr txBox="1"/>
          <p:nvPr/>
        </p:nvSpPr>
        <p:spPr>
          <a:xfrm rot="824343">
            <a:off x="7799318" y="2687611"/>
            <a:ext cx="3753310" cy="1754326"/>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Thank you for your time and feedback!  </a:t>
            </a:r>
            <a:r>
              <a:rPr lang="en-US" sz="3600" b="1" dirty="0">
                <a:solidFill>
                  <a:schemeClr val="bg1"/>
                </a:solidFill>
                <a:latin typeface="Calibri" panose="020F0502020204030204" pitchFamily="34" charset="0"/>
                <a:cs typeface="Calibri" panose="020F0502020204030204" pitchFamily="34" charset="0"/>
                <a:sym typeface="Wingdings" panose="05000000000000000000" pitchFamily="2" charset="2"/>
              </a:rPr>
              <a:t></a:t>
            </a:r>
            <a:endParaRPr lang="en-US" sz="3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7746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D05053-9CD0-4304-8C06-83EF0EDEA3CE}"/>
              </a:ext>
            </a:extLst>
          </p:cNvPr>
          <p:cNvSpPr>
            <a:spLocks noGrp="1"/>
          </p:cNvSpPr>
          <p:nvPr>
            <p:ph type="sldNum" sz="quarter" idx="12"/>
          </p:nvPr>
        </p:nvSpPr>
        <p:spPr>
          <a:xfrm>
            <a:off x="11070771" y="5992586"/>
            <a:ext cx="735229" cy="277585"/>
          </a:xfrm>
        </p:spPr>
        <p:txBody>
          <a:bodyPr/>
          <a:lstStyle/>
          <a:p>
            <a:fld id="{98C0CDE5-970C-4CC4-BF43-0DA127E73E82}" type="slidenum">
              <a:rPr lang="en-US" noProof="0" smtClean="0"/>
              <a:t>2</a:t>
            </a:fld>
            <a:endParaRPr lang="en-US" noProof="0" dirty="0"/>
          </a:p>
        </p:txBody>
      </p:sp>
      <p:sp>
        <p:nvSpPr>
          <p:cNvPr id="4" name="Title 3">
            <a:extLst>
              <a:ext uri="{FF2B5EF4-FFF2-40B4-BE49-F238E27FC236}">
                <a16:creationId xmlns:a16="http://schemas.microsoft.com/office/drawing/2014/main" id="{6734BDDC-B393-4753-9170-FD3DA1044140}"/>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Table of Contents</a:t>
            </a:r>
          </a:p>
        </p:txBody>
      </p:sp>
      <p:sp>
        <p:nvSpPr>
          <p:cNvPr id="8" name="Content Placeholder 7">
            <a:extLst>
              <a:ext uri="{FF2B5EF4-FFF2-40B4-BE49-F238E27FC236}">
                <a16:creationId xmlns:a16="http://schemas.microsoft.com/office/drawing/2014/main" id="{565D47A8-63F3-460F-BAC4-87937D926814}"/>
              </a:ext>
            </a:extLst>
          </p:cNvPr>
          <p:cNvSpPr>
            <a:spLocks noGrp="1"/>
          </p:cNvSpPr>
          <p:nvPr>
            <p:ph sz="quarter" idx="4"/>
          </p:nvPr>
        </p:nvSpPr>
        <p:spPr>
          <a:xfrm>
            <a:off x="4535525" y="1268008"/>
            <a:ext cx="5621349" cy="5002163"/>
          </a:xfrm>
        </p:spPr>
        <p:txBody>
          <a:bodyPr>
            <a:noAutofit/>
          </a:bodyPr>
          <a:lstStyle/>
          <a:p>
            <a:pPr marL="0" indent="0">
              <a:lnSpc>
                <a:spcPct val="100000"/>
              </a:lnSpc>
              <a:spcBef>
                <a:spcPts val="600"/>
              </a:spcBef>
              <a:buNone/>
            </a:pPr>
            <a:r>
              <a:rPr lang="en-US" sz="2400" dirty="0">
                <a:solidFill>
                  <a:srgbClr val="000000"/>
                </a:solidFill>
                <a:latin typeface="Calibri" panose="020F0502020204030204" pitchFamily="34" charset="0"/>
                <a:cs typeface="Calibri" panose="020F0502020204030204" pitchFamily="34" charset="0"/>
              </a:rPr>
              <a:t>SLIDE 3: The Standard </a:t>
            </a:r>
          </a:p>
          <a:p>
            <a:pPr marL="0" indent="0">
              <a:lnSpc>
                <a:spcPct val="100000"/>
              </a:lnSpc>
              <a:spcBef>
                <a:spcPts val="600"/>
              </a:spcBef>
              <a:buNone/>
            </a:pPr>
            <a:r>
              <a:rPr lang="en-US" sz="2400" dirty="0">
                <a:solidFill>
                  <a:srgbClr val="000000"/>
                </a:solidFill>
                <a:latin typeface="Calibri" panose="020F0502020204030204" pitchFamily="34" charset="0"/>
                <a:cs typeface="Calibri" panose="020F0502020204030204" pitchFamily="34" charset="0"/>
              </a:rPr>
              <a:t>SLIDE 4:</a:t>
            </a:r>
            <a:r>
              <a:rPr lang="en-US" sz="2400" dirty="0">
                <a:solidFill>
                  <a:srgbClr val="000000"/>
                </a:solidFill>
                <a:effectLst/>
                <a:latin typeface="Calibri" panose="020F0502020204030204" pitchFamily="34" charset="0"/>
                <a:cs typeface="Calibri" panose="020F0502020204030204" pitchFamily="34" charset="0"/>
              </a:rPr>
              <a:t> The Success Criteria</a:t>
            </a:r>
          </a:p>
          <a:p>
            <a:pPr marL="0" indent="0">
              <a:lnSpc>
                <a:spcPct val="100000"/>
              </a:lnSpc>
              <a:spcBef>
                <a:spcPts val="600"/>
              </a:spcBef>
              <a:buNone/>
            </a:pPr>
            <a:r>
              <a:rPr lang="en-US" sz="2400" dirty="0">
                <a:solidFill>
                  <a:srgbClr val="000000"/>
                </a:solidFill>
                <a:latin typeface="Calibri" panose="020F0502020204030204" pitchFamily="34" charset="0"/>
                <a:cs typeface="Calibri" panose="020F0502020204030204" pitchFamily="34" charset="0"/>
              </a:rPr>
              <a:t>SLIDE 5: The Assessment</a:t>
            </a:r>
          </a:p>
          <a:p>
            <a:pPr marL="0" indent="0">
              <a:lnSpc>
                <a:spcPct val="100000"/>
              </a:lnSpc>
              <a:spcBef>
                <a:spcPts val="600"/>
              </a:spcBef>
              <a:buNone/>
            </a:pPr>
            <a:r>
              <a:rPr lang="en-US" sz="2400" dirty="0">
                <a:solidFill>
                  <a:srgbClr val="000000"/>
                </a:solidFill>
                <a:latin typeface="Calibri" panose="020F0502020204030204" pitchFamily="34" charset="0"/>
                <a:cs typeface="Calibri" panose="020F0502020204030204" pitchFamily="34" charset="0"/>
              </a:rPr>
              <a:t>SLIDE 6: The Feedback, Explained</a:t>
            </a:r>
          </a:p>
          <a:p>
            <a:pPr marL="0" indent="0">
              <a:lnSpc>
                <a:spcPct val="100000"/>
              </a:lnSpc>
              <a:spcBef>
                <a:spcPts val="600"/>
              </a:spcBef>
              <a:buNone/>
            </a:pPr>
            <a:r>
              <a:rPr lang="en-US" sz="2400" dirty="0">
                <a:solidFill>
                  <a:srgbClr val="000000"/>
                </a:solidFill>
                <a:latin typeface="Calibri" panose="020F0502020204030204" pitchFamily="34" charset="0"/>
                <a:cs typeface="Calibri" panose="020F0502020204030204" pitchFamily="34" charset="0"/>
              </a:rPr>
              <a:t>SLIDE 7: 1-on-1: Gavin</a:t>
            </a:r>
          </a:p>
          <a:p>
            <a:pPr marL="0" indent="0">
              <a:lnSpc>
                <a:spcPct val="100000"/>
              </a:lnSpc>
              <a:spcBef>
                <a:spcPts val="600"/>
              </a:spcBef>
              <a:buNone/>
            </a:pPr>
            <a:r>
              <a:rPr lang="en-US" sz="2400" dirty="0">
                <a:solidFill>
                  <a:srgbClr val="000000"/>
                </a:solidFill>
                <a:latin typeface="Calibri" panose="020F0502020204030204" pitchFamily="34" charset="0"/>
                <a:cs typeface="Calibri" panose="020F0502020204030204" pitchFamily="34" charset="0"/>
              </a:rPr>
              <a:t>SLIDE 8: 1-on-1: </a:t>
            </a:r>
            <a:r>
              <a:rPr lang="en-US" sz="2400" dirty="0" err="1">
                <a:solidFill>
                  <a:srgbClr val="000000"/>
                </a:solidFill>
                <a:latin typeface="Calibri" panose="020F0502020204030204" pitchFamily="34" charset="0"/>
                <a:cs typeface="Calibri" panose="020F0502020204030204" pitchFamily="34" charset="0"/>
              </a:rPr>
              <a:t>Senit</a:t>
            </a:r>
            <a:endParaRPr lang="en-US" sz="2400" dirty="0">
              <a:solidFill>
                <a:srgbClr val="000000"/>
              </a:solidFill>
              <a:latin typeface="Calibri" panose="020F0502020204030204" pitchFamily="34" charset="0"/>
              <a:cs typeface="Calibri" panose="020F0502020204030204" pitchFamily="34" charset="0"/>
            </a:endParaRPr>
          </a:p>
          <a:p>
            <a:pPr marL="0" indent="0">
              <a:lnSpc>
                <a:spcPct val="100000"/>
              </a:lnSpc>
              <a:spcBef>
                <a:spcPts val="600"/>
              </a:spcBef>
              <a:buNone/>
            </a:pPr>
            <a:r>
              <a:rPr lang="en-US" sz="2400" dirty="0">
                <a:solidFill>
                  <a:srgbClr val="000000"/>
                </a:solidFill>
                <a:latin typeface="Calibri" panose="020F0502020204030204" pitchFamily="34" charset="0"/>
                <a:cs typeface="Calibri" panose="020F0502020204030204" pitchFamily="34" charset="0"/>
              </a:rPr>
              <a:t>SLIDE 9: 1-on-1: Owen</a:t>
            </a:r>
          </a:p>
          <a:p>
            <a:pPr marL="0" indent="0">
              <a:lnSpc>
                <a:spcPct val="100000"/>
              </a:lnSpc>
              <a:spcBef>
                <a:spcPts val="600"/>
              </a:spcBef>
              <a:buNone/>
            </a:pPr>
            <a:r>
              <a:rPr lang="en-US" sz="2400" dirty="0">
                <a:solidFill>
                  <a:srgbClr val="000000"/>
                </a:solidFill>
                <a:latin typeface="Calibri" panose="020F0502020204030204" pitchFamily="34" charset="0"/>
                <a:cs typeface="Calibri" panose="020F0502020204030204" pitchFamily="34" charset="0"/>
              </a:rPr>
              <a:t>SLIDE 10: 1-on-1: Louie</a:t>
            </a:r>
          </a:p>
          <a:p>
            <a:pPr marL="0" indent="0">
              <a:lnSpc>
                <a:spcPct val="100000"/>
              </a:lnSpc>
              <a:spcBef>
                <a:spcPts val="600"/>
              </a:spcBef>
              <a:buNone/>
            </a:pPr>
            <a:r>
              <a:rPr lang="en-US" sz="2400" dirty="0">
                <a:solidFill>
                  <a:srgbClr val="000000"/>
                </a:solidFill>
                <a:latin typeface="Calibri" panose="020F0502020204030204" pitchFamily="34" charset="0"/>
                <a:cs typeface="Calibri" panose="020F0502020204030204" pitchFamily="34" charset="0"/>
              </a:rPr>
              <a:t>SLIDE 11: Self-Feedback (My Reflection)</a:t>
            </a:r>
          </a:p>
          <a:p>
            <a:pPr marL="0" indent="0">
              <a:lnSpc>
                <a:spcPct val="100000"/>
              </a:lnSpc>
              <a:spcBef>
                <a:spcPts val="600"/>
              </a:spcBef>
              <a:buNone/>
            </a:pPr>
            <a:r>
              <a:rPr lang="en-US" sz="2400" dirty="0">
                <a:solidFill>
                  <a:srgbClr val="000000"/>
                </a:solidFill>
                <a:latin typeface="Calibri" panose="020F0502020204030204" pitchFamily="34" charset="0"/>
                <a:cs typeface="Calibri" panose="020F0502020204030204" pitchFamily="34" charset="0"/>
              </a:rPr>
              <a:t>SLIDE 12: References</a:t>
            </a:r>
          </a:p>
          <a:p>
            <a:pPr marL="0" indent="0">
              <a:lnSpc>
                <a:spcPct val="100000"/>
              </a:lnSpc>
              <a:spcBef>
                <a:spcPts val="600"/>
              </a:spcBef>
              <a:buNone/>
            </a:pPr>
            <a:r>
              <a:rPr lang="en-US" sz="2400" dirty="0">
                <a:solidFill>
                  <a:srgbClr val="000000"/>
                </a:solidFill>
                <a:latin typeface="Calibri" panose="020F0502020204030204" pitchFamily="34" charset="0"/>
                <a:cs typeface="Calibri" panose="020F0502020204030204" pitchFamily="34" charset="0"/>
              </a:rPr>
              <a:t>SLIDE 13: Closing Slide</a:t>
            </a:r>
          </a:p>
          <a:p>
            <a:pPr marL="0" indent="0">
              <a:lnSpc>
                <a:spcPct val="100000"/>
              </a:lnSpc>
              <a:buNone/>
            </a:pPr>
            <a:endParaRPr lang="en-US" sz="2400" dirty="0"/>
          </a:p>
        </p:txBody>
      </p:sp>
    </p:spTree>
    <p:extLst>
      <p:ext uri="{BB962C8B-B14F-4D97-AF65-F5344CB8AC3E}">
        <p14:creationId xmlns:p14="http://schemas.microsoft.com/office/powerpoint/2010/main" val="911303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a:xfrm>
            <a:off x="11163743" y="5945824"/>
            <a:ext cx="642257" cy="365125"/>
          </a:xfrm>
        </p:spPr>
        <p:txBody>
          <a:bodyPr anchor="ctr">
            <a:normAutofit/>
          </a:bodyPr>
          <a:lstStyle/>
          <a:p>
            <a:pPr>
              <a:spcAft>
                <a:spcPts val="600"/>
              </a:spcAft>
            </a:pPr>
            <a:fld id="{98C0CDE5-970C-4CC4-BF43-0DA127E73E82}" type="slidenum">
              <a:rPr lang="en-US" smtClean="0">
                <a:latin typeface="Calibri" panose="020F0502020204030204" pitchFamily="34" charset="0"/>
                <a:cs typeface="Calibri" panose="020F0502020204030204" pitchFamily="34" charset="0"/>
              </a:rPr>
              <a:pPr>
                <a:spcAft>
                  <a:spcPts val="600"/>
                </a:spcAft>
              </a:pPr>
              <a:t>3</a:t>
            </a:fld>
            <a:endParaRPr lang="en-US" dirty="0">
              <a:latin typeface="Calibri" panose="020F0502020204030204" pitchFamily="34" charset="0"/>
              <a:cs typeface="Calibri" panose="020F0502020204030204" pitchFamily="34" charset="0"/>
            </a:endParaRPr>
          </a:p>
        </p:txBody>
      </p:sp>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a:xfrm rot="21180000">
            <a:off x="285870" y="312092"/>
            <a:ext cx="4391191" cy="1368122"/>
          </a:xfrm>
        </p:spPr>
        <p:txBody>
          <a:bodyPr anchor="ctr">
            <a:normAutofit/>
          </a:bodyPr>
          <a:lstStyle/>
          <a:p>
            <a:r>
              <a:rPr lang="en-US" dirty="0">
                <a:latin typeface="Calibri" panose="020F0502020204030204" pitchFamily="34" charset="0"/>
                <a:cs typeface="Calibri" panose="020F0502020204030204" pitchFamily="34" charset="0"/>
              </a:rPr>
              <a:t>The Standard</a:t>
            </a:r>
          </a:p>
        </p:txBody>
      </p:sp>
      <p:sp>
        <p:nvSpPr>
          <p:cNvPr id="12" name="TextBox 11">
            <a:extLst>
              <a:ext uri="{FF2B5EF4-FFF2-40B4-BE49-F238E27FC236}">
                <a16:creationId xmlns:a16="http://schemas.microsoft.com/office/drawing/2014/main" id="{144F1CFF-3D6C-4E3E-85E3-C508506F4ABC}"/>
              </a:ext>
            </a:extLst>
          </p:cNvPr>
          <p:cNvSpPr txBox="1"/>
          <p:nvPr/>
        </p:nvSpPr>
        <p:spPr>
          <a:xfrm>
            <a:off x="6034363" y="1608989"/>
            <a:ext cx="4707988" cy="3970318"/>
          </a:xfrm>
          <a:prstGeom prst="rect">
            <a:avLst/>
          </a:prstGeom>
          <a:noFill/>
        </p:spPr>
        <p:txBody>
          <a:bodyPr wrap="square" rtlCol="0">
            <a:spAutoFit/>
          </a:bodyPr>
          <a:lstStyle/>
          <a:p>
            <a:r>
              <a:rPr lang="en-US" sz="2800" u="sng" dirty="0">
                <a:effectLst/>
                <a:latin typeface="Calibri" panose="020F0502020204030204" pitchFamily="34" charset="0"/>
                <a:ea typeface="Calibri" panose="020F0502020204030204" pitchFamily="34" charset="0"/>
              </a:rPr>
              <a:t>Draw</a:t>
            </a:r>
            <a:r>
              <a:rPr lang="en-US" sz="2800" dirty="0">
                <a:effectLst/>
                <a:latin typeface="Calibri" panose="020F0502020204030204" pitchFamily="34" charset="0"/>
                <a:ea typeface="Calibri" panose="020F0502020204030204" pitchFamily="34" charset="0"/>
              </a:rPr>
              <a:t> a </a:t>
            </a:r>
            <a:r>
              <a:rPr lang="en-US" sz="2800" b="1" i="1" dirty="0">
                <a:effectLst/>
                <a:latin typeface="Calibri" panose="020F0502020204030204" pitchFamily="34" charset="0"/>
                <a:ea typeface="Calibri" panose="020F0502020204030204" pitchFamily="34" charset="0"/>
              </a:rPr>
              <a:t>picture</a:t>
            </a:r>
            <a:r>
              <a:rPr lang="en-US" sz="2800" i="1" dirty="0">
                <a:effectLst/>
                <a:latin typeface="Calibri" panose="020F0502020204030204" pitchFamily="34" charset="0"/>
                <a:ea typeface="Calibri" panose="020F0502020204030204" pitchFamily="34" charset="0"/>
              </a:rPr>
              <a:t> </a:t>
            </a:r>
            <a:r>
              <a:rPr lang="en-US" sz="2800" b="1" i="1" dirty="0">
                <a:effectLst/>
                <a:latin typeface="Calibri" panose="020F0502020204030204" pitchFamily="34" charset="0"/>
                <a:ea typeface="Calibri" panose="020F0502020204030204" pitchFamily="34" charset="0"/>
              </a:rPr>
              <a:t>graph</a:t>
            </a:r>
            <a:r>
              <a:rPr lang="en-US" sz="2800" dirty="0">
                <a:effectLst/>
                <a:latin typeface="Calibri" panose="020F0502020204030204" pitchFamily="34" charset="0"/>
                <a:ea typeface="Calibri" panose="020F0502020204030204" pitchFamily="34" charset="0"/>
              </a:rPr>
              <a:t> and </a:t>
            </a:r>
            <a:r>
              <a:rPr lang="en-US" sz="2800" b="1" i="1" dirty="0">
                <a:effectLst/>
                <a:latin typeface="Calibri" panose="020F0502020204030204" pitchFamily="34" charset="0"/>
                <a:ea typeface="Calibri" panose="020F0502020204030204" pitchFamily="34" charset="0"/>
              </a:rPr>
              <a:t>bar graph</a:t>
            </a:r>
            <a:r>
              <a:rPr lang="en-US" sz="2800" dirty="0">
                <a:effectLst/>
                <a:latin typeface="Calibri" panose="020F0502020204030204" pitchFamily="34" charset="0"/>
                <a:ea typeface="Calibri" panose="020F0502020204030204" pitchFamily="34" charset="0"/>
              </a:rPr>
              <a:t> (with a </a:t>
            </a:r>
            <a:r>
              <a:rPr lang="en-US" sz="2800" b="1" dirty="0">
                <a:effectLst/>
                <a:latin typeface="Calibri" panose="020F0502020204030204" pitchFamily="34" charset="0"/>
                <a:ea typeface="Calibri" panose="020F0502020204030204" pitchFamily="34" charset="0"/>
              </a:rPr>
              <a:t>single-unit scale</a:t>
            </a:r>
            <a:r>
              <a:rPr lang="en-US" sz="2800" dirty="0">
                <a:effectLst/>
                <a:latin typeface="Calibri" panose="020F0502020204030204" pitchFamily="34" charset="0"/>
                <a:ea typeface="Calibri" panose="020F0502020204030204" pitchFamily="34" charset="0"/>
              </a:rPr>
              <a:t>) to represent a </a:t>
            </a:r>
            <a:r>
              <a:rPr lang="en-US" sz="2800" b="1" i="1" dirty="0">
                <a:effectLst/>
                <a:latin typeface="Calibri" panose="020F0502020204030204" pitchFamily="34" charset="0"/>
                <a:ea typeface="Calibri" panose="020F0502020204030204" pitchFamily="34" charset="0"/>
              </a:rPr>
              <a:t>data set </a:t>
            </a:r>
            <a:r>
              <a:rPr lang="en-US" sz="2800" dirty="0">
                <a:effectLst/>
                <a:latin typeface="Calibri" panose="020F0502020204030204" pitchFamily="34" charset="0"/>
                <a:ea typeface="Calibri" panose="020F0502020204030204" pitchFamily="34" charset="0"/>
              </a:rPr>
              <a:t>with up to four </a:t>
            </a:r>
            <a:r>
              <a:rPr lang="en-US" sz="2800" b="1" i="1" dirty="0">
                <a:effectLst/>
                <a:latin typeface="Calibri" panose="020F0502020204030204" pitchFamily="34" charset="0"/>
                <a:ea typeface="Calibri" panose="020F0502020204030204" pitchFamily="34" charset="0"/>
              </a:rPr>
              <a:t>categories</a:t>
            </a:r>
            <a:r>
              <a:rPr lang="en-US" sz="2800" dirty="0">
                <a:effectLst/>
                <a:latin typeface="Calibri" panose="020F0502020204030204" pitchFamily="34" charset="0"/>
                <a:ea typeface="Calibri" panose="020F0502020204030204" pitchFamily="34" charset="0"/>
              </a:rPr>
              <a:t>. </a:t>
            </a:r>
            <a:r>
              <a:rPr lang="en-US" sz="2800" u="sng" dirty="0">
                <a:effectLst/>
                <a:latin typeface="Calibri" panose="020F0502020204030204" pitchFamily="34" charset="0"/>
                <a:ea typeface="Calibri" panose="020F0502020204030204" pitchFamily="34" charset="0"/>
              </a:rPr>
              <a:t>Solve</a:t>
            </a:r>
            <a:r>
              <a:rPr lang="en-US" sz="2800" dirty="0">
                <a:effectLst/>
                <a:latin typeface="Calibri" panose="020F0502020204030204" pitchFamily="34" charset="0"/>
                <a:ea typeface="Calibri" panose="020F0502020204030204" pitchFamily="34" charset="0"/>
              </a:rPr>
              <a:t> </a:t>
            </a:r>
            <a:r>
              <a:rPr lang="en-US" sz="2800" b="1" i="1" dirty="0">
                <a:effectLst/>
                <a:latin typeface="Calibri" panose="020F0502020204030204" pitchFamily="34" charset="0"/>
                <a:ea typeface="Calibri" panose="020F0502020204030204" pitchFamily="34" charset="0"/>
              </a:rPr>
              <a:t>simple put-together, take-apart, and compare problems</a:t>
            </a:r>
            <a:r>
              <a:rPr lang="en-US" sz="2800" dirty="0">
                <a:effectLst/>
                <a:latin typeface="Calibri" panose="020F0502020204030204" pitchFamily="34" charset="0"/>
                <a:ea typeface="Calibri" panose="020F0502020204030204" pitchFamily="34" charset="0"/>
              </a:rPr>
              <a:t> using information presented in a bar graph (Iowa and National Core Standard 2.MD.10).</a:t>
            </a:r>
            <a:r>
              <a:rPr lang="en-US" sz="2800" dirty="0">
                <a:solidFill>
                  <a:srgbClr val="000000"/>
                </a:solidFill>
                <a:latin typeface="Calibri" panose="020F0502020204030204" pitchFamily="34" charset="0"/>
                <a:cs typeface="Calibri" panose="020F0502020204030204" pitchFamily="34" charset="0"/>
              </a:rPr>
              <a:t> </a:t>
            </a:r>
          </a:p>
        </p:txBody>
      </p:sp>
      <p:sp>
        <p:nvSpPr>
          <p:cNvPr id="3" name="Content Placeholder 2">
            <a:extLst>
              <a:ext uri="{FF2B5EF4-FFF2-40B4-BE49-F238E27FC236}">
                <a16:creationId xmlns:a16="http://schemas.microsoft.com/office/drawing/2014/main" id="{6330059A-541F-44DB-9D2B-AE7429AF4B44}"/>
              </a:ext>
            </a:extLst>
          </p:cNvPr>
          <p:cNvSpPr>
            <a:spLocks noGrp="1"/>
          </p:cNvSpPr>
          <p:nvPr>
            <p:ph sz="half" idx="2"/>
          </p:nvPr>
        </p:nvSpPr>
        <p:spPr>
          <a:xfrm>
            <a:off x="548244" y="2253780"/>
            <a:ext cx="5157787" cy="3184634"/>
          </a:xfrm>
        </p:spPr>
        <p:txBody>
          <a:bodyPr/>
          <a:lstStyle/>
          <a:p>
            <a:pPr marL="0" indent="0">
              <a:buNone/>
            </a:pPr>
            <a:r>
              <a:rPr lang="en-US" dirty="0">
                <a:latin typeface="Calibri" panose="020F0502020204030204" pitchFamily="34" charset="0"/>
                <a:cs typeface="Calibri" panose="020F0502020204030204" pitchFamily="34" charset="0"/>
              </a:rPr>
              <a:t>On Thursday, Nov. 12, the students completed a summative assignment that showed their independent understanding of  the following standard:</a:t>
            </a:r>
          </a:p>
        </p:txBody>
      </p:sp>
    </p:spTree>
    <p:extLst>
      <p:ext uri="{BB962C8B-B14F-4D97-AF65-F5344CB8AC3E}">
        <p14:creationId xmlns:p14="http://schemas.microsoft.com/office/powerpoint/2010/main" val="3671418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C2AB70-8368-46D8-9328-829416256B44}"/>
              </a:ext>
            </a:extLst>
          </p:cNvPr>
          <p:cNvSpPr>
            <a:spLocks noGrp="1"/>
          </p:cNvSpPr>
          <p:nvPr>
            <p:ph type="sldNum" sz="quarter" idx="12"/>
          </p:nvPr>
        </p:nvSpPr>
        <p:spPr/>
        <p:txBody>
          <a:bodyPr/>
          <a:lstStyle/>
          <a:p>
            <a:fld id="{98C0CDE5-970C-4CC4-BF43-0DA127E73E82}" type="slidenum">
              <a:rPr lang="en-US" noProof="0" smtClean="0"/>
              <a:t>4</a:t>
            </a:fld>
            <a:endParaRPr lang="en-US" noProof="0" dirty="0"/>
          </a:p>
        </p:txBody>
      </p:sp>
      <p:sp>
        <p:nvSpPr>
          <p:cNvPr id="4" name="Title 3">
            <a:extLst>
              <a:ext uri="{FF2B5EF4-FFF2-40B4-BE49-F238E27FC236}">
                <a16:creationId xmlns:a16="http://schemas.microsoft.com/office/drawing/2014/main" id="{85EC77F6-310A-4B70-AB36-4DE01B60737E}"/>
              </a:ext>
            </a:extLst>
          </p:cNvPr>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The Success Criteria</a:t>
            </a:r>
          </a:p>
        </p:txBody>
      </p:sp>
      <p:sp>
        <p:nvSpPr>
          <p:cNvPr id="12" name="TextBox 11">
            <a:extLst>
              <a:ext uri="{FF2B5EF4-FFF2-40B4-BE49-F238E27FC236}">
                <a16:creationId xmlns:a16="http://schemas.microsoft.com/office/drawing/2014/main" id="{500502D3-1824-4851-89AD-539ACD8BE4FF}"/>
              </a:ext>
            </a:extLst>
          </p:cNvPr>
          <p:cNvSpPr txBox="1"/>
          <p:nvPr/>
        </p:nvSpPr>
        <p:spPr>
          <a:xfrm>
            <a:off x="7883541" y="2828835"/>
            <a:ext cx="3601330" cy="1200329"/>
          </a:xfrm>
          <a:prstGeom prst="rect">
            <a:avLst/>
          </a:prstGeom>
          <a:noFill/>
        </p:spPr>
        <p:txBody>
          <a:bodyPr wrap="square" rtlCol="0">
            <a:spAutoFit/>
          </a:bodyPr>
          <a:lstStyle/>
          <a:p>
            <a:r>
              <a:rPr lang="en-US" sz="2400" dirty="0">
                <a:solidFill>
                  <a:srgbClr val="000000"/>
                </a:solidFill>
                <a:latin typeface="Calibri" panose="020F0502020204030204" pitchFamily="34" charset="0"/>
                <a:cs typeface="Calibri" panose="020F0502020204030204" pitchFamily="34" charset="0"/>
              </a:rPr>
              <a:t>Each of the primary menu tabs contain embedded multiple related tabs.</a:t>
            </a:r>
          </a:p>
        </p:txBody>
      </p:sp>
      <p:pic>
        <p:nvPicPr>
          <p:cNvPr id="8" name="Picture 7">
            <a:extLst>
              <a:ext uri="{FF2B5EF4-FFF2-40B4-BE49-F238E27FC236}">
                <a16:creationId xmlns:a16="http://schemas.microsoft.com/office/drawing/2014/main" id="{D5FE2923-6EB8-4106-9C60-81EFAF011427}"/>
              </a:ext>
            </a:extLst>
          </p:cNvPr>
          <p:cNvPicPr>
            <a:picLocks noChangeAspect="1"/>
          </p:cNvPicPr>
          <p:nvPr/>
        </p:nvPicPr>
        <p:blipFill>
          <a:blip r:embed="rId2"/>
          <a:stretch>
            <a:fillRect/>
          </a:stretch>
        </p:blipFill>
        <p:spPr>
          <a:xfrm>
            <a:off x="7605475" y="533799"/>
            <a:ext cx="4143375" cy="4981575"/>
          </a:xfrm>
          <a:prstGeom prst="rect">
            <a:avLst/>
          </a:prstGeom>
        </p:spPr>
      </p:pic>
      <p:sp>
        <p:nvSpPr>
          <p:cNvPr id="5" name="Content Placeholder 4">
            <a:extLst>
              <a:ext uri="{FF2B5EF4-FFF2-40B4-BE49-F238E27FC236}">
                <a16:creationId xmlns:a16="http://schemas.microsoft.com/office/drawing/2014/main" id="{6AAE71B5-28D9-4C10-8A92-4299E6AD30E7}"/>
              </a:ext>
            </a:extLst>
          </p:cNvPr>
          <p:cNvSpPr>
            <a:spLocks noGrp="1"/>
          </p:cNvSpPr>
          <p:nvPr>
            <p:ph sz="half" idx="2"/>
          </p:nvPr>
        </p:nvSpPr>
        <p:spPr>
          <a:xfrm>
            <a:off x="1383127" y="1763454"/>
            <a:ext cx="5157787" cy="3184634"/>
          </a:xfrm>
        </p:spPr>
        <p:txBody>
          <a:bodyPr/>
          <a:lstStyle/>
          <a:p>
            <a:pPr marL="0" indent="0">
              <a:buNone/>
            </a:pPr>
            <a:r>
              <a:rPr lang="en-US" dirty="0">
                <a:latin typeface="Calibri" panose="020F0502020204030204" pitchFamily="34" charset="0"/>
                <a:cs typeface="Calibri" panose="020F0502020204030204" pitchFamily="34" charset="0"/>
              </a:rPr>
              <a:t>On Friday, November 6, the standard was previously broken down and explained to the students. </a:t>
            </a:r>
          </a:p>
          <a:p>
            <a:pPr marL="0" indent="0">
              <a:buNone/>
            </a:pPr>
            <a:r>
              <a:rPr lang="en-US" dirty="0">
                <a:latin typeface="Calibri" panose="020F0502020204030204" pitchFamily="34" charset="0"/>
                <a:cs typeface="Calibri" panose="020F0502020204030204" pitchFamily="34" charset="0"/>
              </a:rPr>
              <a:t>(A video clip of that lesson was submitted as part of the Module 3 assignment.)</a:t>
            </a:r>
          </a:p>
        </p:txBody>
      </p:sp>
    </p:spTree>
    <p:extLst>
      <p:ext uri="{BB962C8B-B14F-4D97-AF65-F5344CB8AC3E}">
        <p14:creationId xmlns:p14="http://schemas.microsoft.com/office/powerpoint/2010/main" val="466317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0C09F2-76E0-46FE-85C8-1E8A0988CD31}"/>
              </a:ext>
            </a:extLst>
          </p:cNvPr>
          <p:cNvSpPr>
            <a:spLocks noGrp="1"/>
          </p:cNvSpPr>
          <p:nvPr>
            <p:ph type="sldNum" sz="quarter" idx="12"/>
          </p:nvPr>
        </p:nvSpPr>
        <p:spPr/>
        <p:txBody>
          <a:bodyPr/>
          <a:lstStyle/>
          <a:p>
            <a:fld id="{98C0CDE5-970C-4CC4-BF43-0DA127E73E82}" type="slidenum">
              <a:rPr lang="en-US" noProof="0" smtClean="0"/>
              <a:t>5</a:t>
            </a:fld>
            <a:endParaRPr lang="en-US" noProof="0" dirty="0"/>
          </a:p>
        </p:txBody>
      </p:sp>
      <p:sp>
        <p:nvSpPr>
          <p:cNvPr id="4" name="Title 3">
            <a:extLst>
              <a:ext uri="{FF2B5EF4-FFF2-40B4-BE49-F238E27FC236}">
                <a16:creationId xmlns:a16="http://schemas.microsoft.com/office/drawing/2014/main" id="{68ECC6CB-5B51-45E3-999A-CBB6D94CD496}"/>
              </a:ext>
            </a:extLst>
          </p:cNvPr>
          <p:cNvSpPr>
            <a:spLocks noGrp="1"/>
          </p:cNvSpPr>
          <p:nvPr>
            <p:ph type="title"/>
          </p:nvPr>
        </p:nvSpPr>
        <p:spPr>
          <a:xfrm rot="21180000">
            <a:off x="391886" y="312092"/>
            <a:ext cx="4391191" cy="1368122"/>
          </a:xfrm>
        </p:spPr>
        <p:txBody>
          <a:bodyPr/>
          <a:lstStyle/>
          <a:p>
            <a:r>
              <a:rPr lang="en-US" dirty="0">
                <a:latin typeface="Calibri" panose="020F0502020204030204" pitchFamily="34" charset="0"/>
                <a:cs typeface="Calibri" panose="020F0502020204030204" pitchFamily="34" charset="0"/>
              </a:rPr>
              <a:t>The Assessment</a:t>
            </a:r>
          </a:p>
        </p:txBody>
      </p:sp>
      <p:sp>
        <p:nvSpPr>
          <p:cNvPr id="11" name="TextBox 10">
            <a:extLst>
              <a:ext uri="{FF2B5EF4-FFF2-40B4-BE49-F238E27FC236}">
                <a16:creationId xmlns:a16="http://schemas.microsoft.com/office/drawing/2014/main" id="{8545CABE-2424-43C3-93F7-5FF2FBA982BF}"/>
              </a:ext>
            </a:extLst>
          </p:cNvPr>
          <p:cNvSpPr txBox="1"/>
          <p:nvPr/>
        </p:nvSpPr>
        <p:spPr>
          <a:xfrm>
            <a:off x="7150881" y="508724"/>
            <a:ext cx="3915922" cy="5847755"/>
          </a:xfrm>
          <a:prstGeom prst="rect">
            <a:avLst/>
          </a:prstGeom>
          <a:noFill/>
        </p:spPr>
        <p:txBody>
          <a:bodyPr wrap="square" rtlCol="0">
            <a:spAutoFit/>
          </a:bodyPr>
          <a:lstStyle/>
          <a:p>
            <a:r>
              <a:rPr lang="en-US" sz="2200" dirty="0">
                <a:solidFill>
                  <a:srgbClr val="000000"/>
                </a:solidFill>
                <a:latin typeface="Calibri" panose="020F0502020204030204" pitchFamily="34" charset="0"/>
                <a:cs typeface="Calibri" panose="020F0502020204030204" pitchFamily="34" charset="0"/>
              </a:rPr>
              <a:t>This is the assignment given to the class on Friday, November 13.  I re-created a similar assignment meant to be summative from their math book.   </a:t>
            </a:r>
          </a:p>
          <a:p>
            <a:endParaRPr lang="en-US" sz="2200" dirty="0">
              <a:solidFill>
                <a:srgbClr val="000000"/>
              </a:solidFill>
              <a:latin typeface="Calibri" panose="020F0502020204030204" pitchFamily="34" charset="0"/>
              <a:cs typeface="Calibri" panose="020F0502020204030204" pitchFamily="34" charset="0"/>
            </a:endParaRPr>
          </a:p>
          <a:p>
            <a:r>
              <a:rPr lang="en-US" sz="2200" dirty="0">
                <a:solidFill>
                  <a:srgbClr val="000000"/>
                </a:solidFill>
                <a:latin typeface="Calibri" panose="020F0502020204030204" pitchFamily="34" charset="0"/>
                <a:cs typeface="Calibri" panose="020F0502020204030204" pitchFamily="34" charset="0"/>
              </a:rPr>
              <a:t>I included two learning goals at the top of the sheet. I also included a space for a student self-reflection at the bottom of the document. </a:t>
            </a:r>
          </a:p>
          <a:p>
            <a:endParaRPr lang="en-US" sz="2200" dirty="0">
              <a:solidFill>
                <a:srgbClr val="000000"/>
              </a:solidFill>
              <a:latin typeface="Calibri" panose="020F0502020204030204" pitchFamily="34" charset="0"/>
              <a:cs typeface="Calibri" panose="020F0502020204030204" pitchFamily="34" charset="0"/>
            </a:endParaRPr>
          </a:p>
          <a:p>
            <a:r>
              <a:rPr lang="en-US" sz="2200" dirty="0">
                <a:solidFill>
                  <a:srgbClr val="000000"/>
                </a:solidFill>
                <a:latin typeface="Calibri" panose="020F0502020204030204" pitchFamily="34" charset="0"/>
                <a:cs typeface="Calibri" panose="020F0502020204030204" pitchFamily="34" charset="0"/>
              </a:rPr>
              <a:t>The Success Criteria, repeatedly used throughout this week’s work on the core standard, was printed on back.</a:t>
            </a:r>
          </a:p>
        </p:txBody>
      </p:sp>
      <p:pic>
        <p:nvPicPr>
          <p:cNvPr id="9" name="Picture 8">
            <a:extLst>
              <a:ext uri="{FF2B5EF4-FFF2-40B4-BE49-F238E27FC236}">
                <a16:creationId xmlns:a16="http://schemas.microsoft.com/office/drawing/2014/main" id="{F4B70C06-1AB2-4A3D-BAAA-00926FF46CC9}"/>
              </a:ext>
            </a:extLst>
          </p:cNvPr>
          <p:cNvPicPr>
            <a:picLocks noChangeAspect="1"/>
          </p:cNvPicPr>
          <p:nvPr/>
        </p:nvPicPr>
        <p:blipFill>
          <a:blip r:embed="rId2"/>
          <a:stretch>
            <a:fillRect/>
          </a:stretch>
        </p:blipFill>
        <p:spPr>
          <a:xfrm>
            <a:off x="2950337" y="1423120"/>
            <a:ext cx="4103605" cy="5224421"/>
          </a:xfrm>
          <a:prstGeom prst="rect">
            <a:avLst/>
          </a:prstGeom>
        </p:spPr>
      </p:pic>
    </p:spTree>
    <p:extLst>
      <p:ext uri="{BB962C8B-B14F-4D97-AF65-F5344CB8AC3E}">
        <p14:creationId xmlns:p14="http://schemas.microsoft.com/office/powerpoint/2010/main" val="284359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A72F68C-83C6-47A6-AE49-24A83E63FD83}"/>
              </a:ext>
            </a:extLst>
          </p:cNvPr>
          <p:cNvSpPr>
            <a:spLocks noGrp="1"/>
          </p:cNvSpPr>
          <p:nvPr>
            <p:ph type="sldNum" sz="quarter" idx="12"/>
          </p:nvPr>
        </p:nvSpPr>
        <p:spPr/>
        <p:txBody>
          <a:bodyPr/>
          <a:lstStyle/>
          <a:p>
            <a:fld id="{98C0CDE5-970C-4CC4-BF43-0DA127E73E82}" type="slidenum">
              <a:rPr lang="en-US" noProof="0" smtClean="0">
                <a:latin typeface="Calibri" panose="020F0502020204030204" pitchFamily="34" charset="0"/>
                <a:cs typeface="Calibri" panose="020F0502020204030204" pitchFamily="34" charset="0"/>
              </a:rPr>
              <a:t>6</a:t>
            </a:fld>
            <a:endParaRPr lang="en-US" noProof="0" dirty="0">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A0C305D6-35BA-4B5D-BB05-AF38A1017A44}"/>
              </a:ext>
            </a:extLst>
          </p:cNvPr>
          <p:cNvSpPr>
            <a:spLocks noGrp="1"/>
          </p:cNvSpPr>
          <p:nvPr>
            <p:ph type="title"/>
          </p:nvPr>
        </p:nvSpPr>
        <p:spPr/>
        <p:txBody>
          <a:bodyPr>
            <a:normAutofit/>
          </a:bodyPr>
          <a:lstStyle/>
          <a:p>
            <a:r>
              <a:rPr lang="en-US" sz="3200" dirty="0">
                <a:latin typeface="Calibri" panose="020F0502020204030204" pitchFamily="34" charset="0"/>
                <a:cs typeface="Calibri" panose="020F0502020204030204" pitchFamily="34" charset="0"/>
              </a:rPr>
              <a:t>The Feedback, Explained</a:t>
            </a:r>
          </a:p>
        </p:txBody>
      </p:sp>
      <p:sp>
        <p:nvSpPr>
          <p:cNvPr id="10" name="TextBox 9">
            <a:extLst>
              <a:ext uri="{FF2B5EF4-FFF2-40B4-BE49-F238E27FC236}">
                <a16:creationId xmlns:a16="http://schemas.microsoft.com/office/drawing/2014/main" id="{BE2A5FED-3D10-4BA4-A3D7-009EA2A61B55}"/>
              </a:ext>
            </a:extLst>
          </p:cNvPr>
          <p:cNvSpPr txBox="1"/>
          <p:nvPr/>
        </p:nvSpPr>
        <p:spPr>
          <a:xfrm>
            <a:off x="1350499" y="1814355"/>
            <a:ext cx="9581128" cy="1200329"/>
          </a:xfrm>
          <a:prstGeom prst="rect">
            <a:avLst/>
          </a:prstGeom>
          <a:noFill/>
        </p:spPr>
        <p:txBody>
          <a:bodyPr wrap="square" rtlCol="0">
            <a:spAutoFit/>
          </a:bodyPr>
          <a:lstStyle/>
          <a:p>
            <a:r>
              <a:rPr lang="en-US" sz="2400" dirty="0">
                <a:solidFill>
                  <a:srgbClr val="000000"/>
                </a:solidFill>
                <a:latin typeface="Calibri" panose="020F0502020204030204" pitchFamily="34" charset="0"/>
                <a:cs typeface="Calibri" panose="020F0502020204030204" pitchFamily="34" charset="0"/>
              </a:rPr>
              <a:t>When offering feedback, I followed these five tips below which I have paraphrased from Marianne Stenger’s “</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Research-Based Tips for Providing Students with Meaningful Feedback” (2014):</a:t>
            </a:r>
            <a:endParaRPr lang="en-US" sz="2400" dirty="0">
              <a:solidFill>
                <a:srgbClr val="00000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1AE57EFB-4489-49EB-B973-D3C05E3AFED2}"/>
              </a:ext>
            </a:extLst>
          </p:cNvPr>
          <p:cNvSpPr txBox="1"/>
          <p:nvPr/>
        </p:nvSpPr>
        <p:spPr>
          <a:xfrm>
            <a:off x="2553119" y="3407530"/>
            <a:ext cx="8490801" cy="1938992"/>
          </a:xfrm>
          <a:prstGeom prst="rect">
            <a:avLst/>
          </a:prstGeom>
          <a:noFill/>
        </p:spPr>
        <p:txBody>
          <a:bodyPr wrap="square" rtlCol="0">
            <a:spAutoFit/>
          </a:bodyPr>
          <a:lstStyle/>
          <a:p>
            <a:r>
              <a:rPr lang="en-US" sz="2400" dirty="0">
                <a:solidFill>
                  <a:srgbClr val="000000"/>
                </a:solidFill>
                <a:latin typeface="Calibri" panose="020F0502020204030204" pitchFamily="34" charset="0"/>
                <a:cs typeface="Calibri" panose="020F0502020204030204" pitchFamily="34" charset="0"/>
              </a:rPr>
              <a:t>1. </a:t>
            </a:r>
            <a:r>
              <a:rPr lang="en-US" sz="2400" b="1" i="1" dirty="0">
                <a:solidFill>
                  <a:srgbClr val="000000"/>
                </a:solidFill>
                <a:latin typeface="Calibri" panose="020F0502020204030204" pitchFamily="34" charset="0"/>
                <a:cs typeface="Calibri" panose="020F0502020204030204" pitchFamily="34" charset="0"/>
              </a:rPr>
              <a:t>Be specific.</a:t>
            </a:r>
          </a:p>
          <a:p>
            <a:r>
              <a:rPr lang="en-US" sz="2400" dirty="0">
                <a:solidFill>
                  <a:srgbClr val="000000"/>
                </a:solidFill>
                <a:latin typeface="Calibri" panose="020F0502020204030204" pitchFamily="34" charset="0"/>
                <a:cs typeface="Calibri" panose="020F0502020204030204" pitchFamily="34" charset="0"/>
              </a:rPr>
              <a:t>2. </a:t>
            </a:r>
            <a:r>
              <a:rPr lang="en-US" sz="2400" b="1" i="1" dirty="0">
                <a:solidFill>
                  <a:srgbClr val="000000"/>
                </a:solidFill>
                <a:latin typeface="Calibri" panose="020F0502020204030204" pitchFamily="34" charset="0"/>
                <a:cs typeface="Calibri" panose="020F0502020204030204" pitchFamily="34" charset="0"/>
              </a:rPr>
              <a:t>Be timely.</a:t>
            </a:r>
          </a:p>
          <a:p>
            <a:r>
              <a:rPr lang="en-US" sz="2400" dirty="0">
                <a:solidFill>
                  <a:srgbClr val="000000"/>
                </a:solidFill>
                <a:latin typeface="Calibri" panose="020F0502020204030204" pitchFamily="34" charset="0"/>
                <a:cs typeface="Calibri" panose="020F0502020204030204" pitchFamily="34" charset="0"/>
              </a:rPr>
              <a:t>3. </a:t>
            </a:r>
            <a:r>
              <a:rPr lang="en-US" sz="2400" b="1" i="1" dirty="0">
                <a:solidFill>
                  <a:srgbClr val="000000"/>
                </a:solidFill>
                <a:latin typeface="Calibri" panose="020F0502020204030204" pitchFamily="34" charset="0"/>
                <a:cs typeface="Calibri" panose="020F0502020204030204" pitchFamily="34" charset="0"/>
              </a:rPr>
              <a:t>Make sure the student is involved </a:t>
            </a:r>
            <a:r>
              <a:rPr lang="en-US" sz="2400" dirty="0">
                <a:solidFill>
                  <a:srgbClr val="000000"/>
                </a:solidFill>
                <a:latin typeface="Calibri" panose="020F0502020204030204" pitchFamily="34" charset="0"/>
                <a:cs typeface="Calibri" panose="020F0502020204030204" pitchFamily="34" charset="0"/>
              </a:rPr>
              <a:t>in the feedback process.</a:t>
            </a:r>
          </a:p>
          <a:p>
            <a:r>
              <a:rPr lang="en-US" sz="2400" dirty="0">
                <a:solidFill>
                  <a:srgbClr val="000000"/>
                </a:solidFill>
                <a:latin typeface="Calibri" panose="020F0502020204030204" pitchFamily="34" charset="0"/>
                <a:cs typeface="Calibri" panose="020F0502020204030204" pitchFamily="34" charset="0"/>
              </a:rPr>
              <a:t>4. </a:t>
            </a:r>
            <a:r>
              <a:rPr lang="en-US" sz="2400" b="1" i="1" dirty="0">
                <a:solidFill>
                  <a:srgbClr val="000000"/>
                </a:solidFill>
                <a:latin typeface="Calibri" panose="020F0502020204030204" pitchFamily="34" charset="0"/>
                <a:cs typeface="Calibri" panose="020F0502020204030204" pitchFamily="34" charset="0"/>
              </a:rPr>
              <a:t>Know your students. </a:t>
            </a:r>
            <a:r>
              <a:rPr lang="en-US" sz="2400" dirty="0">
                <a:solidFill>
                  <a:srgbClr val="000000"/>
                </a:solidFill>
                <a:latin typeface="Calibri" panose="020F0502020204030204" pitchFamily="34" charset="0"/>
                <a:cs typeface="Calibri" panose="020F0502020204030204" pitchFamily="34" charset="0"/>
              </a:rPr>
              <a:t>Use your words well with them.</a:t>
            </a:r>
          </a:p>
          <a:p>
            <a:r>
              <a:rPr lang="en-US" sz="2400" dirty="0">
                <a:solidFill>
                  <a:srgbClr val="000000"/>
                </a:solidFill>
                <a:latin typeface="Calibri" panose="020F0502020204030204" pitchFamily="34" charset="0"/>
                <a:cs typeface="Calibri" panose="020F0502020204030204" pitchFamily="34" charset="0"/>
              </a:rPr>
              <a:t>5. </a:t>
            </a:r>
            <a:r>
              <a:rPr lang="en-US" sz="2400" b="1" i="1" dirty="0">
                <a:solidFill>
                  <a:srgbClr val="000000"/>
                </a:solidFill>
                <a:latin typeface="Calibri" panose="020F0502020204030204" pitchFamily="34" charset="0"/>
                <a:cs typeface="Calibri" panose="020F0502020204030204" pitchFamily="34" charset="0"/>
              </a:rPr>
              <a:t>Set goals WITH each student</a:t>
            </a:r>
            <a:r>
              <a:rPr lang="en-US" sz="2400" dirty="0">
                <a:solidFill>
                  <a:srgbClr val="000000"/>
                </a:solidFill>
                <a:latin typeface="Calibri" panose="020F0502020204030204" pitchFamily="34" charset="0"/>
                <a:cs typeface="Calibri" panose="020F0502020204030204" pitchFamily="34" charset="0"/>
              </a:rPr>
              <a:t>… not FOR them.</a:t>
            </a:r>
          </a:p>
        </p:txBody>
      </p:sp>
    </p:spTree>
    <p:extLst>
      <p:ext uri="{BB962C8B-B14F-4D97-AF65-F5344CB8AC3E}">
        <p14:creationId xmlns:p14="http://schemas.microsoft.com/office/powerpoint/2010/main" val="1103054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B15975-B318-4201-9CEF-F4550F83A93E}"/>
              </a:ext>
            </a:extLst>
          </p:cNvPr>
          <p:cNvSpPr>
            <a:spLocks noGrp="1"/>
          </p:cNvSpPr>
          <p:nvPr>
            <p:ph type="sldNum" sz="quarter" idx="12"/>
          </p:nvPr>
        </p:nvSpPr>
        <p:spPr/>
        <p:txBody>
          <a:bodyPr/>
          <a:lstStyle/>
          <a:p>
            <a:fld id="{98C0CDE5-970C-4CC4-BF43-0DA127E73E82}" type="slidenum">
              <a:rPr lang="en-US" noProof="0" smtClean="0">
                <a:latin typeface="Calibri" panose="020F0502020204030204" pitchFamily="34" charset="0"/>
                <a:cs typeface="Calibri" panose="020F0502020204030204" pitchFamily="34" charset="0"/>
              </a:rPr>
              <a:t>7</a:t>
            </a:fld>
            <a:endParaRPr lang="en-US" noProof="0" dirty="0">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8A24EE34-437C-493B-A253-E2D7C1B9E6DF}"/>
              </a:ext>
            </a:extLst>
          </p:cNvPr>
          <p:cNvSpPr>
            <a:spLocks noGrp="1"/>
          </p:cNvSpPr>
          <p:nvPr>
            <p:ph type="title"/>
          </p:nvPr>
        </p:nvSpPr>
        <p:spPr>
          <a:xfrm rot="21180000">
            <a:off x="284355" y="287309"/>
            <a:ext cx="4797908" cy="1368122"/>
          </a:xfrm>
        </p:spPr>
        <p:txBody>
          <a:bodyPr>
            <a:normAutofit/>
          </a:bodyPr>
          <a:lstStyle/>
          <a:p>
            <a:r>
              <a:rPr lang="en-US" sz="3200" dirty="0">
                <a:latin typeface="Calibri" panose="020F0502020204030204" pitchFamily="34" charset="0"/>
                <a:cs typeface="Calibri" panose="020F0502020204030204" pitchFamily="34" charset="0"/>
              </a:rPr>
              <a:t>1-on-1 Feedback: Gavin</a:t>
            </a:r>
          </a:p>
        </p:txBody>
      </p:sp>
      <p:sp>
        <p:nvSpPr>
          <p:cNvPr id="11" name="TextBox 10">
            <a:extLst>
              <a:ext uri="{FF2B5EF4-FFF2-40B4-BE49-F238E27FC236}">
                <a16:creationId xmlns:a16="http://schemas.microsoft.com/office/drawing/2014/main" id="{5441FC5C-38F6-40F2-AEE5-59F9B14E9302}"/>
              </a:ext>
            </a:extLst>
          </p:cNvPr>
          <p:cNvSpPr txBox="1"/>
          <p:nvPr/>
        </p:nvSpPr>
        <p:spPr>
          <a:xfrm>
            <a:off x="626573" y="5620483"/>
            <a:ext cx="9929131" cy="830997"/>
          </a:xfrm>
          <a:prstGeom prst="rect">
            <a:avLst/>
          </a:prstGeom>
          <a:noFill/>
        </p:spPr>
        <p:txBody>
          <a:bodyPr wrap="square" rtlCol="0">
            <a:spAutoFit/>
          </a:bodyPr>
          <a:lstStyle/>
          <a:p>
            <a:r>
              <a:rPr lang="en-US" sz="2400" dirty="0">
                <a:solidFill>
                  <a:srgbClr val="000000"/>
                </a:solidFill>
                <a:latin typeface="Calibri" panose="020F0502020204030204" pitchFamily="34" charset="0"/>
                <a:cs typeface="Calibri" panose="020F0502020204030204" pitchFamily="34" charset="0"/>
              </a:rPr>
              <a:t>Gavin is a very active student whose mind and body are constantly moving. He loved the personal attention he received during feedback and was engaged!</a:t>
            </a:r>
          </a:p>
        </p:txBody>
      </p:sp>
      <p:sp>
        <p:nvSpPr>
          <p:cNvPr id="9" name="TextBox 8">
            <a:extLst>
              <a:ext uri="{FF2B5EF4-FFF2-40B4-BE49-F238E27FC236}">
                <a16:creationId xmlns:a16="http://schemas.microsoft.com/office/drawing/2014/main" id="{591636E5-219D-442C-A410-FB2CE4CB347D}"/>
              </a:ext>
            </a:extLst>
          </p:cNvPr>
          <p:cNvSpPr txBox="1"/>
          <p:nvPr/>
        </p:nvSpPr>
        <p:spPr>
          <a:xfrm>
            <a:off x="779638" y="1803747"/>
            <a:ext cx="3708139" cy="369332"/>
          </a:xfrm>
          <a:prstGeom prst="rect">
            <a:avLst/>
          </a:prstGeom>
          <a:noFill/>
        </p:spPr>
        <p:txBody>
          <a:bodyPr wrap="square" rtlCol="0">
            <a:spAutoFit/>
          </a:bodyPr>
          <a:lstStyle/>
          <a:p>
            <a:r>
              <a:rPr lang="en-US" b="1" dirty="0">
                <a:solidFill>
                  <a:srgbClr val="000000"/>
                </a:solidFill>
                <a:latin typeface="Calibri" panose="020F0502020204030204" pitchFamily="34" charset="0"/>
                <a:cs typeface="Calibri" panose="020F0502020204030204" pitchFamily="34" charset="0"/>
              </a:rPr>
              <a:t>Gavin’s Feedback Session (11-13-20)</a:t>
            </a:r>
          </a:p>
        </p:txBody>
      </p:sp>
      <p:pic>
        <p:nvPicPr>
          <p:cNvPr id="5" name="Picture 4" descr="Diagram&#10;&#10;Description automatically generated">
            <a:extLst>
              <a:ext uri="{FF2B5EF4-FFF2-40B4-BE49-F238E27FC236}">
                <a16:creationId xmlns:a16="http://schemas.microsoft.com/office/drawing/2014/main" id="{386F0A26-3C2E-4648-9966-02F590376B6A}"/>
              </a:ext>
            </a:extLst>
          </p:cNvPr>
          <p:cNvPicPr>
            <a:picLocks noChangeAspect="1"/>
          </p:cNvPicPr>
          <p:nvPr/>
        </p:nvPicPr>
        <p:blipFill>
          <a:blip r:embed="rId2"/>
          <a:stretch>
            <a:fillRect/>
          </a:stretch>
        </p:blipFill>
        <p:spPr>
          <a:xfrm>
            <a:off x="5106744" y="1379074"/>
            <a:ext cx="3295483" cy="4241409"/>
          </a:xfrm>
          <a:prstGeom prst="rect">
            <a:avLst/>
          </a:prstGeom>
        </p:spPr>
      </p:pic>
      <p:pic>
        <p:nvPicPr>
          <p:cNvPr id="8" name="Picture 7" descr="Calendar&#10;&#10;Description automatically generated">
            <a:extLst>
              <a:ext uri="{FF2B5EF4-FFF2-40B4-BE49-F238E27FC236}">
                <a16:creationId xmlns:a16="http://schemas.microsoft.com/office/drawing/2014/main" id="{1BDF43AB-EE09-4869-82D7-8F750BFFFB6A}"/>
              </a:ext>
            </a:extLst>
          </p:cNvPr>
          <p:cNvPicPr>
            <a:picLocks noChangeAspect="1"/>
          </p:cNvPicPr>
          <p:nvPr/>
        </p:nvPicPr>
        <p:blipFill>
          <a:blip r:embed="rId3"/>
          <a:stretch>
            <a:fillRect/>
          </a:stretch>
        </p:blipFill>
        <p:spPr>
          <a:xfrm>
            <a:off x="8506058" y="519925"/>
            <a:ext cx="3151163" cy="4079005"/>
          </a:xfrm>
          <a:prstGeom prst="rect">
            <a:avLst/>
          </a:prstGeom>
        </p:spPr>
      </p:pic>
      <p:pic>
        <p:nvPicPr>
          <p:cNvPr id="14" name="Picture 13">
            <a:extLst>
              <a:ext uri="{FF2B5EF4-FFF2-40B4-BE49-F238E27FC236}">
                <a16:creationId xmlns:a16="http://schemas.microsoft.com/office/drawing/2014/main" id="{ED5C824A-4917-4C5E-B549-E0ACCD5F19ED}"/>
              </a:ext>
            </a:extLst>
          </p:cNvPr>
          <p:cNvPicPr>
            <a:picLocks noChangeAspect="1"/>
          </p:cNvPicPr>
          <p:nvPr/>
        </p:nvPicPr>
        <p:blipFill>
          <a:blip r:embed="rId4"/>
          <a:stretch>
            <a:fillRect/>
          </a:stretch>
        </p:blipFill>
        <p:spPr>
          <a:xfrm>
            <a:off x="534779" y="2286614"/>
            <a:ext cx="4013158" cy="2136036"/>
          </a:xfrm>
          <a:prstGeom prst="rect">
            <a:avLst/>
          </a:prstGeom>
        </p:spPr>
      </p:pic>
      <p:sp>
        <p:nvSpPr>
          <p:cNvPr id="13" name="TextBox 12">
            <a:extLst>
              <a:ext uri="{FF2B5EF4-FFF2-40B4-BE49-F238E27FC236}">
                <a16:creationId xmlns:a16="http://schemas.microsoft.com/office/drawing/2014/main" id="{E1F0A2E5-B3F6-4A48-8090-48E8E4742D7E}"/>
              </a:ext>
            </a:extLst>
          </p:cNvPr>
          <p:cNvSpPr txBox="1"/>
          <p:nvPr/>
        </p:nvSpPr>
        <p:spPr>
          <a:xfrm>
            <a:off x="2683309" y="4506062"/>
            <a:ext cx="2006579" cy="646331"/>
          </a:xfrm>
          <a:prstGeom prst="rect">
            <a:avLst/>
          </a:prstGeom>
          <a:noFill/>
        </p:spPr>
        <p:txBody>
          <a:bodyPr wrap="square" rtlCol="0">
            <a:spAutoFit/>
          </a:bodyPr>
          <a:lstStyle/>
          <a:p>
            <a:r>
              <a:rPr lang="en-US" dirty="0"/>
              <a:t>Video clips will be sent separately.</a:t>
            </a:r>
          </a:p>
        </p:txBody>
      </p:sp>
    </p:spTree>
    <p:extLst>
      <p:ext uri="{BB962C8B-B14F-4D97-AF65-F5344CB8AC3E}">
        <p14:creationId xmlns:p14="http://schemas.microsoft.com/office/powerpoint/2010/main" val="1022096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B15975-B318-4201-9CEF-F4550F83A93E}"/>
              </a:ext>
            </a:extLst>
          </p:cNvPr>
          <p:cNvSpPr>
            <a:spLocks noGrp="1"/>
          </p:cNvSpPr>
          <p:nvPr>
            <p:ph type="sldNum" sz="quarter" idx="12"/>
          </p:nvPr>
        </p:nvSpPr>
        <p:spPr/>
        <p:txBody>
          <a:bodyPr/>
          <a:lstStyle/>
          <a:p>
            <a:fld id="{98C0CDE5-970C-4CC4-BF43-0DA127E73E82}" type="slidenum">
              <a:rPr lang="en-US" noProof="0" smtClean="0">
                <a:latin typeface="Calibri" panose="020F0502020204030204" pitchFamily="34" charset="0"/>
                <a:cs typeface="Calibri" panose="020F0502020204030204" pitchFamily="34" charset="0"/>
              </a:rPr>
              <a:t>8</a:t>
            </a:fld>
            <a:endParaRPr lang="en-US" noProof="0" dirty="0">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8A24EE34-437C-493B-A253-E2D7C1B9E6DF}"/>
              </a:ext>
            </a:extLst>
          </p:cNvPr>
          <p:cNvSpPr>
            <a:spLocks noGrp="1"/>
          </p:cNvSpPr>
          <p:nvPr>
            <p:ph type="title"/>
          </p:nvPr>
        </p:nvSpPr>
        <p:spPr/>
        <p:txBody>
          <a:bodyPr>
            <a:normAutofit/>
          </a:bodyPr>
          <a:lstStyle/>
          <a:p>
            <a:r>
              <a:rPr lang="en-US" sz="3200" dirty="0">
                <a:latin typeface="Calibri" panose="020F0502020204030204" pitchFamily="34" charset="0"/>
                <a:cs typeface="Calibri" panose="020F0502020204030204" pitchFamily="34" charset="0"/>
              </a:rPr>
              <a:t>1-on-1 Feedback: </a:t>
            </a:r>
            <a:r>
              <a:rPr lang="en-US" sz="3200" dirty="0" err="1">
                <a:latin typeface="Calibri" panose="020F0502020204030204" pitchFamily="34" charset="0"/>
                <a:cs typeface="Calibri" panose="020F0502020204030204" pitchFamily="34" charset="0"/>
              </a:rPr>
              <a:t>Senit</a:t>
            </a:r>
            <a:endParaRPr lang="en-US" sz="3200" dirty="0"/>
          </a:p>
        </p:txBody>
      </p:sp>
      <p:sp>
        <p:nvSpPr>
          <p:cNvPr id="8" name="TextBox 7">
            <a:extLst>
              <a:ext uri="{FF2B5EF4-FFF2-40B4-BE49-F238E27FC236}">
                <a16:creationId xmlns:a16="http://schemas.microsoft.com/office/drawing/2014/main" id="{0783C885-A350-4DF1-ACBB-7BB1EF35F9B9}"/>
              </a:ext>
            </a:extLst>
          </p:cNvPr>
          <p:cNvSpPr txBox="1"/>
          <p:nvPr/>
        </p:nvSpPr>
        <p:spPr>
          <a:xfrm>
            <a:off x="465753" y="5610877"/>
            <a:ext cx="10314541" cy="830997"/>
          </a:xfrm>
          <a:prstGeom prst="rect">
            <a:avLst/>
          </a:prstGeom>
          <a:noFill/>
        </p:spPr>
        <p:txBody>
          <a:bodyPr wrap="square" rtlCol="0">
            <a:spAutoFit/>
          </a:bodyPr>
          <a:lstStyle/>
          <a:p>
            <a:r>
              <a:rPr lang="en-US" sz="2400" dirty="0" err="1">
                <a:solidFill>
                  <a:srgbClr val="000000"/>
                </a:solidFill>
                <a:latin typeface="Calibri" panose="020F0502020204030204" pitchFamily="34" charset="0"/>
                <a:cs typeface="Calibri" panose="020F0502020204030204" pitchFamily="34" charset="0"/>
              </a:rPr>
              <a:t>Senit</a:t>
            </a:r>
            <a:r>
              <a:rPr lang="en-US" sz="2400" dirty="0">
                <a:solidFill>
                  <a:srgbClr val="000000"/>
                </a:solidFill>
                <a:latin typeface="Calibri" panose="020F0502020204030204" pitchFamily="34" charset="0"/>
                <a:cs typeface="Calibri" panose="020F0502020204030204" pitchFamily="34" charset="0"/>
              </a:rPr>
              <a:t> is a student who sometimes struggles with the English language, but is determined to learn.  This one-on-one time was valuable for her!</a:t>
            </a:r>
          </a:p>
        </p:txBody>
      </p:sp>
      <p:sp>
        <p:nvSpPr>
          <p:cNvPr id="7" name="TextBox 6">
            <a:extLst>
              <a:ext uri="{FF2B5EF4-FFF2-40B4-BE49-F238E27FC236}">
                <a16:creationId xmlns:a16="http://schemas.microsoft.com/office/drawing/2014/main" id="{D9AE612F-CA33-44CD-BD9B-91E3422E0FD6}"/>
              </a:ext>
            </a:extLst>
          </p:cNvPr>
          <p:cNvSpPr txBox="1"/>
          <p:nvPr/>
        </p:nvSpPr>
        <p:spPr>
          <a:xfrm>
            <a:off x="922208" y="1807569"/>
            <a:ext cx="3734013" cy="369332"/>
          </a:xfrm>
          <a:prstGeom prst="rect">
            <a:avLst/>
          </a:prstGeom>
          <a:noFill/>
        </p:spPr>
        <p:txBody>
          <a:bodyPr wrap="square" rtlCol="0">
            <a:spAutoFit/>
          </a:bodyPr>
          <a:lstStyle/>
          <a:p>
            <a:r>
              <a:rPr lang="en-US" b="1" dirty="0" err="1">
                <a:solidFill>
                  <a:srgbClr val="000000"/>
                </a:solidFill>
                <a:latin typeface="Calibri" panose="020F0502020204030204" pitchFamily="34" charset="0"/>
                <a:cs typeface="Calibri" panose="020F0502020204030204" pitchFamily="34" charset="0"/>
              </a:rPr>
              <a:t>Senit’s</a:t>
            </a:r>
            <a:r>
              <a:rPr lang="en-US" b="1" dirty="0">
                <a:solidFill>
                  <a:srgbClr val="000000"/>
                </a:solidFill>
                <a:latin typeface="Calibri" panose="020F0502020204030204" pitchFamily="34" charset="0"/>
                <a:cs typeface="Calibri" panose="020F0502020204030204" pitchFamily="34" charset="0"/>
              </a:rPr>
              <a:t> Feedback Session (11-13-20)</a:t>
            </a:r>
          </a:p>
        </p:txBody>
      </p:sp>
      <p:pic>
        <p:nvPicPr>
          <p:cNvPr id="5" name="Picture 4" descr="A picture containing diagram&#10;&#10;Description automatically generated">
            <a:extLst>
              <a:ext uri="{FF2B5EF4-FFF2-40B4-BE49-F238E27FC236}">
                <a16:creationId xmlns:a16="http://schemas.microsoft.com/office/drawing/2014/main" id="{0397235E-1E8D-4334-8BC4-20C34AF97AB9}"/>
              </a:ext>
            </a:extLst>
          </p:cNvPr>
          <p:cNvPicPr>
            <a:picLocks noChangeAspect="1"/>
          </p:cNvPicPr>
          <p:nvPr/>
        </p:nvPicPr>
        <p:blipFill>
          <a:blip r:embed="rId2"/>
          <a:stretch>
            <a:fillRect/>
          </a:stretch>
        </p:blipFill>
        <p:spPr>
          <a:xfrm>
            <a:off x="5129256" y="1541071"/>
            <a:ext cx="3170681" cy="3975095"/>
          </a:xfrm>
          <a:prstGeom prst="rect">
            <a:avLst/>
          </a:prstGeom>
        </p:spPr>
      </p:pic>
      <p:pic>
        <p:nvPicPr>
          <p:cNvPr id="10" name="Picture 9" descr="Timeline, calendar&#10;&#10;Description automatically generated">
            <a:extLst>
              <a:ext uri="{FF2B5EF4-FFF2-40B4-BE49-F238E27FC236}">
                <a16:creationId xmlns:a16="http://schemas.microsoft.com/office/drawing/2014/main" id="{A36B796A-D15F-49FC-9972-1F6762D8923F}"/>
              </a:ext>
            </a:extLst>
          </p:cNvPr>
          <p:cNvPicPr>
            <a:picLocks noChangeAspect="1"/>
          </p:cNvPicPr>
          <p:nvPr/>
        </p:nvPicPr>
        <p:blipFill>
          <a:blip r:embed="rId3"/>
          <a:stretch>
            <a:fillRect/>
          </a:stretch>
        </p:blipFill>
        <p:spPr>
          <a:xfrm>
            <a:off x="8487479" y="429723"/>
            <a:ext cx="3232758" cy="3975095"/>
          </a:xfrm>
          <a:prstGeom prst="rect">
            <a:avLst/>
          </a:prstGeom>
        </p:spPr>
      </p:pic>
      <p:pic>
        <p:nvPicPr>
          <p:cNvPr id="2" name="Picture 1">
            <a:extLst>
              <a:ext uri="{FF2B5EF4-FFF2-40B4-BE49-F238E27FC236}">
                <a16:creationId xmlns:a16="http://schemas.microsoft.com/office/drawing/2014/main" id="{ACB90464-08FD-407C-A9AC-15EDADD0D6D9}"/>
              </a:ext>
            </a:extLst>
          </p:cNvPr>
          <p:cNvPicPr>
            <a:picLocks noChangeAspect="1"/>
          </p:cNvPicPr>
          <p:nvPr/>
        </p:nvPicPr>
        <p:blipFill>
          <a:blip r:embed="rId4"/>
          <a:stretch>
            <a:fillRect/>
          </a:stretch>
        </p:blipFill>
        <p:spPr>
          <a:xfrm>
            <a:off x="689261" y="2248822"/>
            <a:ext cx="4199974" cy="2155542"/>
          </a:xfrm>
          <a:prstGeom prst="rect">
            <a:avLst/>
          </a:prstGeom>
        </p:spPr>
      </p:pic>
      <p:sp>
        <p:nvSpPr>
          <p:cNvPr id="9" name="TextBox 8">
            <a:extLst>
              <a:ext uri="{FF2B5EF4-FFF2-40B4-BE49-F238E27FC236}">
                <a16:creationId xmlns:a16="http://schemas.microsoft.com/office/drawing/2014/main" id="{6B345587-A8C1-4AAB-A26B-244F5FF4B94A}"/>
              </a:ext>
            </a:extLst>
          </p:cNvPr>
          <p:cNvSpPr txBox="1"/>
          <p:nvPr/>
        </p:nvSpPr>
        <p:spPr>
          <a:xfrm>
            <a:off x="2433070" y="4454546"/>
            <a:ext cx="2006579" cy="646331"/>
          </a:xfrm>
          <a:prstGeom prst="rect">
            <a:avLst/>
          </a:prstGeom>
          <a:noFill/>
        </p:spPr>
        <p:txBody>
          <a:bodyPr wrap="square" rtlCol="0">
            <a:spAutoFit/>
          </a:bodyPr>
          <a:lstStyle/>
          <a:p>
            <a:r>
              <a:rPr lang="en-US" dirty="0"/>
              <a:t>Video clips will be sent separately.</a:t>
            </a:r>
          </a:p>
        </p:txBody>
      </p:sp>
    </p:spTree>
    <p:extLst>
      <p:ext uri="{BB962C8B-B14F-4D97-AF65-F5344CB8AC3E}">
        <p14:creationId xmlns:p14="http://schemas.microsoft.com/office/powerpoint/2010/main" val="88366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B15975-B318-4201-9CEF-F4550F83A93E}"/>
              </a:ext>
            </a:extLst>
          </p:cNvPr>
          <p:cNvSpPr>
            <a:spLocks noGrp="1"/>
          </p:cNvSpPr>
          <p:nvPr>
            <p:ph type="sldNum" sz="quarter" idx="12"/>
          </p:nvPr>
        </p:nvSpPr>
        <p:spPr/>
        <p:txBody>
          <a:bodyPr/>
          <a:lstStyle/>
          <a:p>
            <a:fld id="{98C0CDE5-970C-4CC4-BF43-0DA127E73E82}" type="slidenum">
              <a:rPr lang="en-US" noProof="0" smtClean="0"/>
              <a:t>9</a:t>
            </a:fld>
            <a:endParaRPr lang="en-US" noProof="0" dirty="0"/>
          </a:p>
        </p:txBody>
      </p:sp>
      <p:sp>
        <p:nvSpPr>
          <p:cNvPr id="4" name="Title 3">
            <a:extLst>
              <a:ext uri="{FF2B5EF4-FFF2-40B4-BE49-F238E27FC236}">
                <a16:creationId xmlns:a16="http://schemas.microsoft.com/office/drawing/2014/main" id="{8A24EE34-437C-493B-A253-E2D7C1B9E6DF}"/>
              </a:ext>
            </a:extLst>
          </p:cNvPr>
          <p:cNvSpPr>
            <a:spLocks noGrp="1"/>
          </p:cNvSpPr>
          <p:nvPr>
            <p:ph type="title"/>
          </p:nvPr>
        </p:nvSpPr>
        <p:spPr/>
        <p:txBody>
          <a:bodyPr>
            <a:normAutofit/>
          </a:bodyPr>
          <a:lstStyle/>
          <a:p>
            <a:r>
              <a:rPr lang="en-US" sz="3200" dirty="0">
                <a:latin typeface="Calibri" panose="020F0502020204030204" pitchFamily="34" charset="0"/>
                <a:cs typeface="Calibri" panose="020F0502020204030204" pitchFamily="34" charset="0"/>
              </a:rPr>
              <a:t>1-on-1 Feedback: Owen</a:t>
            </a:r>
          </a:p>
        </p:txBody>
      </p:sp>
      <p:sp>
        <p:nvSpPr>
          <p:cNvPr id="11" name="TextBox 10">
            <a:extLst>
              <a:ext uri="{FF2B5EF4-FFF2-40B4-BE49-F238E27FC236}">
                <a16:creationId xmlns:a16="http://schemas.microsoft.com/office/drawing/2014/main" id="{400C71C0-C36C-4B2D-BF91-1E724E53A4C7}"/>
              </a:ext>
            </a:extLst>
          </p:cNvPr>
          <p:cNvSpPr txBox="1"/>
          <p:nvPr/>
        </p:nvSpPr>
        <p:spPr>
          <a:xfrm>
            <a:off x="428248" y="5752665"/>
            <a:ext cx="10239751" cy="830997"/>
          </a:xfrm>
          <a:prstGeom prst="rect">
            <a:avLst/>
          </a:prstGeom>
          <a:noFill/>
        </p:spPr>
        <p:txBody>
          <a:bodyPr wrap="square" rtlCol="0">
            <a:spAutoFit/>
          </a:bodyPr>
          <a:lstStyle/>
          <a:p>
            <a:r>
              <a:rPr lang="en-US" sz="2400" dirty="0">
                <a:solidFill>
                  <a:srgbClr val="000000"/>
                </a:solidFill>
                <a:latin typeface="Calibri" panose="020F0502020204030204" pitchFamily="34" charset="0"/>
                <a:cs typeface="Calibri" panose="020F0502020204030204" pitchFamily="34" charset="0"/>
              </a:rPr>
              <a:t>Owen soaks up knowledge like a sponge, and always wants to learn more.  He is wanting to learn more about graphing, and taking this skill to new levels!</a:t>
            </a:r>
          </a:p>
        </p:txBody>
      </p:sp>
      <p:sp>
        <p:nvSpPr>
          <p:cNvPr id="18" name="TextBox 17">
            <a:extLst>
              <a:ext uri="{FF2B5EF4-FFF2-40B4-BE49-F238E27FC236}">
                <a16:creationId xmlns:a16="http://schemas.microsoft.com/office/drawing/2014/main" id="{DB76CDFC-2B47-487C-925C-1C213E971E97}"/>
              </a:ext>
            </a:extLst>
          </p:cNvPr>
          <p:cNvSpPr txBox="1"/>
          <p:nvPr/>
        </p:nvSpPr>
        <p:spPr>
          <a:xfrm>
            <a:off x="534807" y="1845057"/>
            <a:ext cx="3649806" cy="369332"/>
          </a:xfrm>
          <a:prstGeom prst="rect">
            <a:avLst/>
          </a:prstGeom>
          <a:noFill/>
        </p:spPr>
        <p:txBody>
          <a:bodyPr wrap="square" rtlCol="0">
            <a:spAutoFit/>
          </a:bodyPr>
          <a:lstStyle/>
          <a:p>
            <a:r>
              <a:rPr lang="en-US" b="1" dirty="0">
                <a:solidFill>
                  <a:srgbClr val="000000"/>
                </a:solidFill>
                <a:latin typeface="Calibri" panose="020F0502020204030204" pitchFamily="34" charset="0"/>
                <a:cs typeface="Calibri" panose="020F0502020204030204" pitchFamily="34" charset="0"/>
              </a:rPr>
              <a:t>Owen’s Feedback Session (11-13-20)</a:t>
            </a:r>
          </a:p>
        </p:txBody>
      </p:sp>
      <p:pic>
        <p:nvPicPr>
          <p:cNvPr id="6" name="Picture 5" descr="Diagram, table&#10;&#10;Description automatically generated">
            <a:extLst>
              <a:ext uri="{FF2B5EF4-FFF2-40B4-BE49-F238E27FC236}">
                <a16:creationId xmlns:a16="http://schemas.microsoft.com/office/drawing/2014/main" id="{D1C46CA2-E046-4787-A374-49B6AE5E8BDA}"/>
              </a:ext>
            </a:extLst>
          </p:cNvPr>
          <p:cNvPicPr>
            <a:picLocks noChangeAspect="1"/>
          </p:cNvPicPr>
          <p:nvPr/>
        </p:nvPicPr>
        <p:blipFill>
          <a:blip r:embed="rId2"/>
          <a:stretch>
            <a:fillRect/>
          </a:stretch>
        </p:blipFill>
        <p:spPr>
          <a:xfrm>
            <a:off x="4924682" y="1466614"/>
            <a:ext cx="3335511" cy="4360872"/>
          </a:xfrm>
          <a:prstGeom prst="rect">
            <a:avLst/>
          </a:prstGeom>
        </p:spPr>
      </p:pic>
      <p:pic>
        <p:nvPicPr>
          <p:cNvPr id="8" name="Picture 7" descr="Calendar&#10;&#10;Description automatically generated">
            <a:extLst>
              <a:ext uri="{FF2B5EF4-FFF2-40B4-BE49-F238E27FC236}">
                <a16:creationId xmlns:a16="http://schemas.microsoft.com/office/drawing/2014/main" id="{0E538EE6-7EFB-417E-90C5-4F5B697CA04C}"/>
              </a:ext>
            </a:extLst>
          </p:cNvPr>
          <p:cNvPicPr>
            <a:picLocks noChangeAspect="1"/>
          </p:cNvPicPr>
          <p:nvPr/>
        </p:nvPicPr>
        <p:blipFill>
          <a:blip r:embed="rId3"/>
          <a:stretch>
            <a:fillRect/>
          </a:stretch>
        </p:blipFill>
        <p:spPr>
          <a:xfrm>
            <a:off x="8403421" y="547051"/>
            <a:ext cx="3402579" cy="4228019"/>
          </a:xfrm>
          <a:prstGeom prst="rect">
            <a:avLst/>
          </a:prstGeom>
        </p:spPr>
      </p:pic>
      <p:pic>
        <p:nvPicPr>
          <p:cNvPr id="9" name="Picture 8">
            <a:extLst>
              <a:ext uri="{FF2B5EF4-FFF2-40B4-BE49-F238E27FC236}">
                <a16:creationId xmlns:a16="http://schemas.microsoft.com/office/drawing/2014/main" id="{DF0D6E14-BBD2-4D06-8B7E-97D3E759D966}"/>
              </a:ext>
            </a:extLst>
          </p:cNvPr>
          <p:cNvPicPr>
            <a:picLocks noChangeAspect="1"/>
          </p:cNvPicPr>
          <p:nvPr/>
        </p:nvPicPr>
        <p:blipFill>
          <a:blip r:embed="rId4"/>
          <a:stretch>
            <a:fillRect/>
          </a:stretch>
        </p:blipFill>
        <p:spPr>
          <a:xfrm>
            <a:off x="330275" y="2380077"/>
            <a:ext cx="3977587" cy="1893076"/>
          </a:xfrm>
          <a:prstGeom prst="rect">
            <a:avLst/>
          </a:prstGeom>
        </p:spPr>
      </p:pic>
      <p:sp>
        <p:nvSpPr>
          <p:cNvPr id="12" name="TextBox 11">
            <a:extLst>
              <a:ext uri="{FF2B5EF4-FFF2-40B4-BE49-F238E27FC236}">
                <a16:creationId xmlns:a16="http://schemas.microsoft.com/office/drawing/2014/main" id="{BE445DA5-96F8-4973-B537-D026E9DDBE70}"/>
              </a:ext>
            </a:extLst>
          </p:cNvPr>
          <p:cNvSpPr txBox="1"/>
          <p:nvPr/>
        </p:nvSpPr>
        <p:spPr>
          <a:xfrm>
            <a:off x="2417022" y="4426478"/>
            <a:ext cx="2006579" cy="646331"/>
          </a:xfrm>
          <a:prstGeom prst="rect">
            <a:avLst/>
          </a:prstGeom>
          <a:noFill/>
        </p:spPr>
        <p:txBody>
          <a:bodyPr wrap="square" rtlCol="0">
            <a:spAutoFit/>
          </a:bodyPr>
          <a:lstStyle/>
          <a:p>
            <a:r>
              <a:rPr lang="en-US" dirty="0"/>
              <a:t>Video clips will be sent separately.</a:t>
            </a:r>
          </a:p>
        </p:txBody>
      </p:sp>
    </p:spTree>
    <p:extLst>
      <p:ext uri="{BB962C8B-B14F-4D97-AF65-F5344CB8AC3E}">
        <p14:creationId xmlns:p14="http://schemas.microsoft.com/office/powerpoint/2010/main" val="1632068590"/>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F6C8FF-3D90-457B-9108-406F928CD7CB}">
  <ds:schemaRefs>
    <ds:schemaRef ds:uri="71af3243-3dd4-4a8d-8c0d-dd76da1f02a5"/>
    <ds:schemaRef ds:uri="http://schemas.microsoft.com/office/2006/metadata/properties"/>
    <ds:schemaRef ds:uri="http://purl.org/dc/elements/1.1/"/>
    <ds:schemaRef ds:uri="16c05727-aa75-4e4a-9b5f-8a80a1165891"/>
    <ds:schemaRef ds:uri="http://schemas.microsoft.com/office/infopath/2007/PartnerControls"/>
    <ds:schemaRef ds:uri="http://purl.org/dc/terms/"/>
    <ds:schemaRef ds:uri="http://schemas.microsoft.com/office/2006/documentManagement/types"/>
    <ds:schemaRef ds:uri="http://www.w3.org/XML/1998/namespace"/>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EE5440-5A1F-438E-9118-BE5E33F97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935</Words>
  <Application>Microsoft Office PowerPoint</Application>
  <PresentationFormat>Widescreen</PresentationFormat>
  <Paragraphs>85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Comic Sans MS</vt:lpstr>
      <vt:lpstr>Franklin Gothic Book</vt:lpstr>
      <vt:lpstr>Office Theme</vt:lpstr>
      <vt:lpstr>PowerPoint Presentation</vt:lpstr>
      <vt:lpstr>Table of Contents</vt:lpstr>
      <vt:lpstr>The Standard</vt:lpstr>
      <vt:lpstr>The Success Criteria</vt:lpstr>
      <vt:lpstr>The Assessment</vt:lpstr>
      <vt:lpstr>The Feedback, Explained</vt:lpstr>
      <vt:lpstr>1-on-1 Feedback: Gavin</vt:lpstr>
      <vt:lpstr>1-on-1 Feedback: Senit</vt:lpstr>
      <vt:lpstr>1-on-1 Feedback: Owen</vt:lpstr>
      <vt:lpstr>1-on-1 Feedback: Louie</vt:lpstr>
      <vt:lpstr>Self-Feedback (My Reflections)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2020-07-19T22:06:41Z</dcterms:created>
  <dcterms:modified xsi:type="dcterms:W3CDTF">2020-11-17T09:14:49Z</dcterms:modified>
</cp:coreProperties>
</file>